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5" r:id="rId3"/>
    <p:sldId id="257" r:id="rId4"/>
    <p:sldId id="279" r:id="rId5"/>
    <p:sldId id="276" r:id="rId6"/>
    <p:sldId id="283" r:id="rId7"/>
    <p:sldId id="277" r:id="rId8"/>
    <p:sldId id="278" r:id="rId9"/>
    <p:sldId id="280" r:id="rId10"/>
    <p:sldId id="281" r:id="rId11"/>
    <p:sldId id="282" r:id="rId12"/>
    <p:sldId id="284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52" autoAdjust="0"/>
    <p:restoredTop sz="94660"/>
  </p:normalViewPr>
  <p:slideViewPr>
    <p:cSldViewPr>
      <p:cViewPr varScale="1">
        <p:scale>
          <a:sx n="78" d="100"/>
          <a:sy n="78" d="100"/>
        </p:scale>
        <p:origin x="-828" y="-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222433"/>
            <a:ext cx="9144000" cy="2492567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22243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210259"/>
            <a:ext cx="9144000" cy="190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333500"/>
            <a:ext cx="9144000" cy="42545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4210455"/>
            <a:ext cx="5637010" cy="73509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FCB0-C1CF-4E89-AC50-BFA77566CAC4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A2471-0D75-4C3E-AACE-3F02EE3C093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2" y="2610242"/>
            <a:ext cx="7175351" cy="1494306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609599"/>
            <a:ext cx="6400800" cy="2895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FCB0-C1CF-4E89-AC50-BFA77566CAC4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A2471-0D75-4C3E-AACE-3F02EE3C09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13764"/>
            <a:ext cx="2057400" cy="4365283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609600"/>
            <a:ext cx="4829287" cy="407894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FCB0-C1CF-4E89-AC50-BFA77566CAC4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A2471-0D75-4C3E-AACE-3F02EE3C09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FCB0-C1CF-4E89-AC50-BFA77566CAC4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A2471-0D75-4C3E-AACE-3F02EE3C093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609600"/>
            <a:ext cx="6400800" cy="289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222433"/>
            <a:ext cx="9144000" cy="2492567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22243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210259"/>
            <a:ext cx="9144000" cy="190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333500"/>
            <a:ext cx="9144000" cy="42545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1810540"/>
            <a:ext cx="5966666" cy="2019455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3839592"/>
            <a:ext cx="5970494" cy="696217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FCB0-C1CF-4E89-AC50-BFA77566CAC4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A2471-0D75-4C3E-AACE-3F02EE3C09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FCB0-C1CF-4E89-AC50-BFA77566CAC4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A2471-0D75-4C3E-AACE-3F02EE3C093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609599"/>
            <a:ext cx="3346704" cy="289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609600"/>
            <a:ext cx="3346704" cy="289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609600"/>
            <a:ext cx="3346704" cy="533135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166939"/>
            <a:ext cx="3346704" cy="2286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609600"/>
            <a:ext cx="3346704" cy="533135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165860"/>
            <a:ext cx="3346704" cy="2286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FCB0-C1CF-4E89-AC50-BFA77566CAC4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A2471-0D75-4C3E-AACE-3F02EE3C093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FCB0-C1CF-4E89-AC50-BFA77566CAC4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A2471-0D75-4C3E-AACE-3F02EE3C09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FCB0-C1CF-4E89-AC50-BFA77566CAC4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A2471-0D75-4C3E-AACE-3F02EE3C09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1841501"/>
            <a:ext cx="3636085" cy="1048744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609600"/>
            <a:ext cx="4017085" cy="4078942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914835"/>
            <a:ext cx="3388660" cy="178293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FCB0-C1CF-4E89-AC50-BFA77566CAC4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A2471-0D75-4C3E-AACE-3F02EE3C09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222433"/>
            <a:ext cx="9144000" cy="2492567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22243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210259"/>
            <a:ext cx="9144000" cy="190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333500"/>
            <a:ext cx="9144000" cy="42545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952500"/>
            <a:ext cx="4114800" cy="2606505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842072"/>
            <a:ext cx="3694114" cy="1802517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FCB0-C1CF-4E89-AC50-BFA77566CAC4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A2471-0D75-4C3E-AACE-3F02EE3C093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3720351"/>
            <a:ext cx="6383538" cy="9525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254500"/>
            <a:ext cx="9144000" cy="14605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425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140253"/>
            <a:ext cx="9144000" cy="190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333500"/>
            <a:ext cx="9144000" cy="42545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643473"/>
            <a:ext cx="6512511" cy="9525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610217"/>
            <a:ext cx="6400800" cy="2895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5143500"/>
            <a:ext cx="2514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AA2FCB0-C1CF-4E89-AC50-BFA77566CAC4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143500"/>
            <a:ext cx="3352801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5143500"/>
            <a:ext cx="18288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18A2471-0D75-4C3E-AACE-3F02EE3C093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career-con-2019/overview/descript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liableplant.com/vibration-analysis-31569" TargetMode="External"/><Relationship Id="rId2" Type="http://schemas.openxmlformats.org/officeDocument/2006/relationships/hyperlink" Target="https://en.wikipedia.org/wiki/Fast_Fourier_transform#:~:text=A%20fast%20Fourier%20transform%20(FFT,frequency%20domain%20and%20vice%20versa.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189201"/>
            <a:ext cx="5637010" cy="735099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Yongchang Feng</a:t>
            </a:r>
          </a:p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4/2019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6400" y="1485900"/>
            <a:ext cx="59266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solidFill>
                  <a:srgbClr val="002060"/>
                </a:solidFill>
              </a:rPr>
              <a:t>Kaggle</a:t>
            </a:r>
            <a:r>
              <a:rPr lang="en-US" sz="4000" b="1" dirty="0">
                <a:solidFill>
                  <a:srgbClr val="002060"/>
                </a:solidFill>
              </a:rPr>
              <a:t> </a:t>
            </a:r>
            <a:r>
              <a:rPr lang="en-US" sz="4000" b="1" dirty="0" err="1">
                <a:solidFill>
                  <a:srgbClr val="002060"/>
                </a:solidFill>
              </a:rPr>
              <a:t>CareerCon</a:t>
            </a:r>
            <a:r>
              <a:rPr lang="en-US" sz="4000" b="1" dirty="0">
                <a:solidFill>
                  <a:srgbClr val="002060"/>
                </a:solidFill>
              </a:rPr>
              <a:t> 2019 </a:t>
            </a:r>
            <a:br>
              <a:rPr lang="en-US" sz="4000" b="1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</a:rPr>
              <a:t>- Help Navigate Robots</a:t>
            </a:r>
          </a:p>
        </p:txBody>
      </p:sp>
    </p:spTree>
    <p:extLst>
      <p:ext uri="{BB962C8B-B14F-4D97-AF65-F5344CB8AC3E}">
        <p14:creationId xmlns:p14="http://schemas.microsoft.com/office/powerpoint/2010/main" val="235760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 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Future Works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1104900"/>
            <a:ext cx="80772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002060"/>
                </a:solidFill>
              </a:rPr>
              <a:t>Here are some ideas for further improvement: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solidFill>
                  <a:srgbClr val="002060"/>
                </a:solidFill>
              </a:rPr>
              <a:t>Split train / validation considering </a:t>
            </a:r>
            <a:r>
              <a:rPr lang="en-US" dirty="0" err="1" smtClean="0">
                <a:solidFill>
                  <a:srgbClr val="002060"/>
                </a:solidFill>
              </a:rPr>
              <a:t>group_id</a:t>
            </a:r>
            <a:r>
              <a:rPr lang="en-US" dirty="0" smtClean="0">
                <a:solidFill>
                  <a:srgbClr val="002060"/>
                </a:solidFill>
              </a:rPr>
              <a:t> to prevent potential data leakage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solidFill>
                  <a:srgbClr val="002060"/>
                </a:solidFill>
              </a:rPr>
              <a:t>Use k-fold validation strategy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solidFill>
                  <a:srgbClr val="002060"/>
                </a:solidFill>
              </a:rPr>
              <a:t>Use data augmentation to increase sample size – use only a random section of a time series (128 points) for FFT 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solidFill>
                  <a:srgbClr val="002060"/>
                </a:solidFill>
              </a:rPr>
              <a:t>Explore </a:t>
            </a:r>
            <a:r>
              <a:rPr lang="en-US" dirty="0" err="1" smtClean="0">
                <a:solidFill>
                  <a:srgbClr val="002060"/>
                </a:solidFill>
              </a:rPr>
              <a:t>XGBoost</a:t>
            </a:r>
            <a:r>
              <a:rPr lang="en-US" dirty="0" smtClean="0">
                <a:solidFill>
                  <a:srgbClr val="002060"/>
                </a:solidFill>
              </a:rPr>
              <a:t> or model ensemble</a:t>
            </a:r>
          </a:p>
        </p:txBody>
      </p:sp>
    </p:spTree>
    <p:extLst>
      <p:ext uri="{BB962C8B-B14F-4D97-AF65-F5344CB8AC3E}">
        <p14:creationId xmlns:p14="http://schemas.microsoft.com/office/powerpoint/2010/main" val="1659537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33400" y="1028700"/>
            <a:ext cx="8001000" cy="3429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0988" indent="-280988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In this project, we have helped robots recognize the floor surface that they’re standing on using its IMU sensors data. </a:t>
            </a:r>
          </a:p>
          <a:p>
            <a:pPr marL="280988" indent="-280988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The key aspect of our approach, which set it apart from others in the competition, is feature engineering </a:t>
            </a:r>
            <a:r>
              <a:rPr lang="en-US" sz="1600" dirty="0">
                <a:solidFill>
                  <a:srgbClr val="002060"/>
                </a:solidFill>
              </a:rPr>
              <a:t>with Fast Fourier transform (FFT</a:t>
            </a:r>
            <a:r>
              <a:rPr lang="en-US" sz="1600" dirty="0" smtClean="0">
                <a:solidFill>
                  <a:srgbClr val="002060"/>
                </a:solidFill>
              </a:rPr>
              <a:t>). </a:t>
            </a:r>
          </a:p>
          <a:p>
            <a:pPr marL="280988" indent="-280988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A toolbox is developed to generate various types of spectra features.</a:t>
            </a:r>
          </a:p>
          <a:p>
            <a:pPr marL="280988" indent="-280988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A random forest model is used to fit the training data and predict the test data.</a:t>
            </a:r>
          </a:p>
          <a:p>
            <a:pPr marL="280988" indent="-280988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Model performance </a:t>
            </a:r>
            <a:r>
              <a:rPr lang="en-US" sz="1600" dirty="0">
                <a:solidFill>
                  <a:srgbClr val="002060"/>
                </a:solidFill>
              </a:rPr>
              <a:t>and '</a:t>
            </a:r>
            <a:r>
              <a:rPr lang="en-US" sz="1600" dirty="0" err="1">
                <a:solidFill>
                  <a:srgbClr val="002060"/>
                </a:solidFill>
              </a:rPr>
              <a:t>classifier.feature_importances</a:t>
            </a:r>
            <a:r>
              <a:rPr lang="en-US" sz="1600" dirty="0" smtClean="0">
                <a:solidFill>
                  <a:srgbClr val="002060"/>
                </a:solidFill>
              </a:rPr>
              <a:t>_‘ indicator are used in feature selection.</a:t>
            </a:r>
          </a:p>
          <a:p>
            <a:pPr marL="280988" indent="-280988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Good performance, which ranks in top 5% in competition, can be achieved with this very simple model (which runs only a few minutes on a pc without GPU).</a:t>
            </a:r>
          </a:p>
          <a:p>
            <a:pPr marL="280988" indent="-280988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A few ideas for further improvement are also proposed.</a:t>
            </a:r>
          </a:p>
          <a:p>
            <a:pPr marL="280988" indent="-280988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</a:endParaRPr>
          </a:p>
          <a:p>
            <a:pPr marL="280988" indent="-280988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Link to the notebook: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953527"/>
              </p:ext>
            </p:extLst>
          </p:nvPr>
        </p:nvGraphicFramePr>
        <p:xfrm>
          <a:off x="3048000" y="44577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Packager Shell Object" showAsIcon="1" r:id="rId3" imgW="914400" imgH="771480" progId="Package">
                  <p:embed/>
                </p:oleObj>
              </mc:Choice>
              <mc:Fallback>
                <p:oleObj name="Packager Shell Object" showAsIcon="1" r:id="rId3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0" y="44577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75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019300"/>
            <a:ext cx="6512511" cy="9525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752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63500" y="-113771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215900" y="13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368300" y="140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520700" y="267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89" y="1206501"/>
            <a:ext cx="8492711" cy="282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4033112"/>
            <a:ext cx="4127500" cy="140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39944" y="1905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Fine_concrete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10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Concrete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03" y="1270000"/>
            <a:ext cx="8153400" cy="372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2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63500" y="-113771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215900" y="13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368300" y="140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520700" y="267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44" y="3937000"/>
            <a:ext cx="4180656" cy="148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30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63500" y="-113771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215900" y="13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368300" y="140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520700" y="267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258095"/>
            <a:ext cx="8271797" cy="278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1" y="4044398"/>
            <a:ext cx="3919998" cy="1394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Soft_tiles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65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63500" y="-113771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215900" y="13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368300" y="140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520700" y="267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98" y="1090737"/>
            <a:ext cx="8568902" cy="2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43" y="3967871"/>
            <a:ext cx="4206158" cy="1429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Tiles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95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63500" y="-113771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215900" y="13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368300" y="140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520700" y="267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079500"/>
            <a:ext cx="8318500" cy="28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3873500"/>
            <a:ext cx="4159251" cy="140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en-US" sz="2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Hard_tiles_large_space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96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63500" y="-113771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215900" y="13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368300" y="140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520700" y="267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206501"/>
            <a:ext cx="8394700" cy="2802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4008970"/>
            <a:ext cx="4203700" cy="144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soft_pvc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59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63500" y="-113771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215900" y="13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368300" y="140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520700" y="267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79500"/>
            <a:ext cx="8293714" cy="277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1" y="3855230"/>
            <a:ext cx="4007157" cy="138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 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Carpet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5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33400" y="1028700"/>
            <a:ext cx="8001000" cy="3429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0988" indent="-280988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In this project, we have helped robots recognize the floor surface that they’re standing on using data from its IMU sensors. </a:t>
            </a:r>
          </a:p>
          <a:p>
            <a:pPr marL="280988" indent="-280988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The key aspect of our approach</a:t>
            </a:r>
            <a:r>
              <a:rPr lang="en-US" sz="1600" dirty="0">
                <a:solidFill>
                  <a:srgbClr val="002060"/>
                </a:solidFill>
              </a:rPr>
              <a:t> , which set it apart from others in the competition,</a:t>
            </a:r>
            <a:r>
              <a:rPr lang="en-US" sz="1600" dirty="0" smtClean="0">
                <a:solidFill>
                  <a:srgbClr val="002060"/>
                </a:solidFill>
              </a:rPr>
              <a:t> is feature engineering </a:t>
            </a:r>
            <a:r>
              <a:rPr lang="en-US" sz="1600" dirty="0">
                <a:solidFill>
                  <a:srgbClr val="002060"/>
                </a:solidFill>
              </a:rPr>
              <a:t>with Fast Fourier transform (FFT</a:t>
            </a:r>
            <a:r>
              <a:rPr lang="en-US" sz="1600" dirty="0" smtClean="0">
                <a:solidFill>
                  <a:srgbClr val="002060"/>
                </a:solidFill>
              </a:rPr>
              <a:t>). </a:t>
            </a:r>
          </a:p>
          <a:p>
            <a:pPr marL="280988" indent="-280988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A toolbox is developed to generate various types of spectra features.</a:t>
            </a:r>
          </a:p>
          <a:p>
            <a:pPr marL="280988" indent="-280988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A random forest model is used to fit the training data and predict the test data.</a:t>
            </a:r>
          </a:p>
          <a:p>
            <a:pPr marL="280988" indent="-280988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Model performance </a:t>
            </a:r>
            <a:r>
              <a:rPr lang="en-US" sz="1600" dirty="0">
                <a:solidFill>
                  <a:srgbClr val="002060"/>
                </a:solidFill>
              </a:rPr>
              <a:t>and </a:t>
            </a:r>
            <a:r>
              <a:rPr lang="en-US" sz="1600" dirty="0" smtClean="0">
                <a:solidFill>
                  <a:srgbClr val="002060"/>
                </a:solidFill>
              </a:rPr>
              <a:t>‘</a:t>
            </a:r>
            <a:r>
              <a:rPr lang="en-US" sz="1600" dirty="0" err="1" smtClean="0">
                <a:solidFill>
                  <a:srgbClr val="002060"/>
                </a:solidFill>
              </a:rPr>
              <a:t>classifier.feature_importances</a:t>
            </a:r>
            <a:r>
              <a:rPr lang="en-US" sz="1600" dirty="0" smtClean="0">
                <a:solidFill>
                  <a:srgbClr val="002060"/>
                </a:solidFill>
              </a:rPr>
              <a:t>_’ indicator are used in feature selection.</a:t>
            </a:r>
          </a:p>
          <a:p>
            <a:pPr marL="280988" indent="-280988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Good performance, which ranks in top 5% in competition, can be achieved with this very simple model (which runs only a few minutes on a pc without GPU).</a:t>
            </a:r>
          </a:p>
          <a:p>
            <a:pPr marL="280988" indent="-280988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A few ideas for further improvement are also proposed.</a:t>
            </a:r>
          </a:p>
        </p:txBody>
      </p:sp>
    </p:spTree>
    <p:extLst>
      <p:ext uri="{BB962C8B-B14F-4D97-AF65-F5344CB8AC3E}">
        <p14:creationId xmlns:p14="http://schemas.microsoft.com/office/powerpoint/2010/main" val="3830998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63500" y="-113771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215900" y="13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368300" y="140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520700" y="267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79500"/>
            <a:ext cx="8242300" cy="275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78" y="3832496"/>
            <a:ext cx="3927373" cy="1357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41. 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Wood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12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63500" y="-113771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215900" y="13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368300" y="140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520700" y="267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1133659"/>
            <a:ext cx="8153400" cy="2761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42" y="3895651"/>
            <a:ext cx="4076700" cy="1386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fine_concrete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FFT</a:t>
            </a:r>
          </a:p>
        </p:txBody>
      </p:sp>
    </p:spTree>
    <p:extLst>
      <p:ext uri="{BB962C8B-B14F-4D97-AF65-F5344CB8AC3E}">
        <p14:creationId xmlns:p14="http://schemas.microsoft.com/office/powerpoint/2010/main" val="375954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63500" y="-113771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215900" y="13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368300" y="140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520700" y="267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1178213"/>
            <a:ext cx="8089900" cy="26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3873501"/>
            <a:ext cx="3892550" cy="136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Concrete FFT</a:t>
            </a:r>
          </a:p>
        </p:txBody>
      </p:sp>
    </p:spTree>
    <p:extLst>
      <p:ext uri="{BB962C8B-B14F-4D97-AF65-F5344CB8AC3E}">
        <p14:creationId xmlns:p14="http://schemas.microsoft.com/office/powerpoint/2010/main" val="299484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63500" y="-113771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215900" y="13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368300" y="140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520700" y="267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91" y="1079500"/>
            <a:ext cx="8368049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3859674"/>
            <a:ext cx="4127500" cy="143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Soft_tiles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FFT</a:t>
            </a:r>
          </a:p>
        </p:txBody>
      </p:sp>
    </p:spTree>
    <p:extLst>
      <p:ext uri="{BB962C8B-B14F-4D97-AF65-F5344CB8AC3E}">
        <p14:creationId xmlns:p14="http://schemas.microsoft.com/office/powerpoint/2010/main" val="32927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63500" y="-113771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215900" y="13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368300" y="140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520700" y="267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067132"/>
            <a:ext cx="8343900" cy="2799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2" y="3810001"/>
            <a:ext cx="4019549" cy="140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Tiles FFT</a:t>
            </a:r>
          </a:p>
        </p:txBody>
      </p:sp>
    </p:spTree>
    <p:extLst>
      <p:ext uri="{BB962C8B-B14F-4D97-AF65-F5344CB8AC3E}">
        <p14:creationId xmlns:p14="http://schemas.microsoft.com/office/powerpoint/2010/main" val="203117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63500" y="-113771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215900" y="13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368300" y="140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520700" y="267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88" y="1156621"/>
            <a:ext cx="8505313" cy="2823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1" y="3980430"/>
            <a:ext cx="4065843" cy="137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hard_tiles_large_space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FFT</a:t>
            </a:r>
          </a:p>
        </p:txBody>
      </p:sp>
    </p:spTree>
    <p:extLst>
      <p:ext uri="{BB962C8B-B14F-4D97-AF65-F5344CB8AC3E}">
        <p14:creationId xmlns:p14="http://schemas.microsoft.com/office/powerpoint/2010/main" val="194180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63500" y="-113771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215900" y="13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368300" y="140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520700" y="267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8" y="1120409"/>
            <a:ext cx="8456723" cy="282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40" y="3899600"/>
            <a:ext cx="4228361" cy="1497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2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Soft_pvc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FFT</a:t>
            </a:r>
          </a:p>
        </p:txBody>
      </p:sp>
    </p:spTree>
    <p:extLst>
      <p:ext uri="{BB962C8B-B14F-4D97-AF65-F5344CB8AC3E}">
        <p14:creationId xmlns:p14="http://schemas.microsoft.com/office/powerpoint/2010/main" val="68378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63500" y="-113771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215900" y="13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368300" y="140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520700" y="267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135584"/>
            <a:ext cx="8318500" cy="281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3948906"/>
            <a:ext cx="4006851" cy="1373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 Carpet FFT</a:t>
            </a:r>
          </a:p>
        </p:txBody>
      </p:sp>
    </p:spTree>
    <p:extLst>
      <p:ext uri="{BB962C8B-B14F-4D97-AF65-F5344CB8AC3E}">
        <p14:creationId xmlns:p14="http://schemas.microsoft.com/office/powerpoint/2010/main" val="103646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63500" y="-113771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215900" y="13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368300" y="140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BfEAAAOVCAYAAADJEaqaAAAABHNCSVQICAgIfAhkiAAAAAlwSFlzAAALEgAACxIB0t1+/AAAADl0RVh0U29mdHdhcmUAbWF0cGxvdGxpYiB2ZXJzaW9uIDIuMi4zLCBodHRwOi8vbWF0cGxvdGxpYi5vcmcvIxREBQAAIABJREFUeJzs3Xl8VOX1+PHPyU72PRACJEBYggjIIqAI1n2pXdS21vpTW6vW+u2+aPfa9lurtnaxi1qrtl/XWmvV4i4giyCgLLJEAgkEkpB932fO74+5E4cQIOvMJJz36zUvZp773HufSe2dmXPPcx5RVYwxxhhjjDHGGGOMMcYYE3xCAj0AY4wxxhhjjDHGGGOMMcb0zIL4xhhjjDHGGGOMMcYYY0yQsiC+McYYY4wxxhhjjDHGGBOkLIhvjDHGGGOMMcYYY4wxxgQpC+IbY4wxxhhjjDHGGGOMMUHKgvjGGGOMMcYYY4wxxhhjTJCyIL4xxhhjjDHGGGOMMcYYE6QsiG9OKiLyFxH5YaDHASAiS0QkP9DjMMaYkcau9cYYM7LZdd4YY0Ymu74bc2yiqoEegzHDjogsA/5PVbP6sI8CuapaMGQDO/J8WcB24KOqusZpGwdsAy5U1Q3+GIcxxgxXwX6tFxEBVgGvq+odPu3XAj8CZqpq81CPwxhjhqtgv8475/se8L3uzUA0cK2q/t0f4zDGmOFkmFzf7wdcqnqL8zocqAUe7aHtHFVd749xmeBlmfjmpCEioYEegz+p6kHgu8BfRSTKab4feNgC+MaYkepkutarJxPjC8A3RGQGgIikAfcAN1gA3xgzEp1M13kAVf1fVY31fQD3AjuBfwV4eMYYM2hOtus78Baw1Of1POAAcFa3NoDN/hqUCV4WxDfDnohMF5GVIlIrIjtE5DKn/RER+bOILBeRJuBsp+3nPvteKiJbnH3XicipPtuKRORbIrJNROpE5CkRiRKRGOAlIFNEGp1HpogsEJG3nWOVish9IhLhHOst57Bbnf6fFpFlInLwRO/D5738UUT+KyINIrJBRCb14s/zIFAK/NjJzJwK/KDff2xjjAkQu9b3TFX3AL8AHhKREOD3wL9UdcVA/+bGGONPdp3v9d/pYuArwBWq2tT3v7QxxviXXd+PaRUwXURSnddLgCeBmG5tb6tqRz/+9GaEsSC+GdbEM7XoBeBVIB34H+AxEZnqdPksnuBGHLCm276nAX8DbgJS8GSpPy8ikT7dPgVcCOQApwLXOV+WLwJKfDJiSgAX8HUgFVgEnAPcAqCq3jups5z+T/XxfQBcBfwUSAIKnPd1XE6W5g3OOH4LfNEyM40xw41d60/oN3hKKzwDnAF8uxf7GGNM0LDrfK//TtnAP4AbVXVXb/czxphAsev7sTnVE/bjCdSDJwN/NbCuW9tbR+9tTkYWxDfD3UIgFrhTVdtV9U3gRTwXT4D/qOpaVXWramu3fb8I3K+qG1TVpaqPAm3OMb1+r6olqlqN54I9+1gDUdXNqrpeVTtVtQjPB8zSY/Xv4/sAeFZV31HVTuCx442lm/1ACVCPXfyNMcOTXeuPQ1VdwOeBTwD/o6oNvRyPMcYEC7vOn4ATtPon8JiqPtnL8RhjTKDZ9f34VgFnOTNqFwDr8QTyvW1nOH2MsSC+GfYygWJVdfu07QfGOs+Lj7PvBOCbzlSoWhGpBcY5x/Qq83nejOei3SMRmSIiL4pImYjUA/+L5w7vYLyPPo2lm9uAKqAc+FYv9zHGmGBi1/oTUNUdztMdx+1ojDHBya7zJ/Y7oBP4Zi/7G2NMMLDr+/G9hSfbfiawz6mcsManbRRgaxoawIL4ZvgrAcY5dyi9xgOHnOd6nH2LgV+oaqLPI1pVn+jFeXs67p+B3XhWM48HvoenvEFvnOh99IuI5OEpq3ADnsUPvyciuQM5pjHGBIBd640xZmSz6/xxiMg1wOXAp9TqIhtjhhe7vh/fW8As4BI8GfjgScoZ57Rt7GGGgjlJWRDfDHcbgCbgOyISLiLLgI/iWQzkRB4EbhaR08UjRkQuEZG4Xux7GEgRkQSftjg8JWsaRWQa8KUe9pk4BO+jR86Hy0PAXaq6W1W34Vnw8AER6e0HlTHGBAO71htjzMhm1/ljEJFTgD8BV6vq8TJWjTEmGNn1/ThUtcA571dxgviqqs75voqVRDY+LIhvhjVVbQcuw7NoSSWeL7j/T1V392LfTXhqrN0H1OBZeOS6Xp53N/AEsM+Z1pWJp1TNZ4EGPB82T3Xb7SfAo07/Tw3W+ziOrwLRwF0+bT8DRuPJzDfGmGHBrvXGGDOy2XX+uL4BxADPikhjt8f3BnBcY4wZcnZ975W3gDRgrU/bajwL6FoQ33QRzw0eY4wxxhhjjDHGGGOMMcYEG8vEN8YYY4wxxhhjjDHGGGOCVFigB2CM6T8RWQK81NM2Ve3NSujGGGOCnF3rjTFmZLPrvDHGjEx2fTeDycrpGGOMMcYYY4wxxhhjjDFBysrpGGOMMcYYY4wxxhhjjDFB6qQop5OamqrZ2dmBHoYxxgy5zZs3V6pqWqDHEQh2rTfGnAzsOp8d6GEYY8yQs2t9dqCHYYwxQ6o/1/mTIoifnZ3Npk2bAj0MY4wZciKyP9BjCBS71htjTgZ2nbfrvDFm5LNrvV3rjTEjW3+u81ZOxxhjTBcRuVBE8kWkQERu62H7N0Rkp4hsE5E3RGRCt+3xInJIRO5zXkeLyH9FZLeI7BCRO3363isiW5zHByJS67PN5bPt+aF8z8YYY4wxxhhjjDHB7KTIxDfGGHNiIhIK/BE4DzgIbBSR51V1p0+394B5qtosIl8C7gI+7bP9Z8Cqboe+R1VXiEgE8IaIXKSqL6nq133O/T/AHJ99WlR19uC9O2OMMcYYY4wxxpjhyTLxjTHGeC0AClR1n6q2A08CH/PtoKorVLXZebkeyPJuE5G5QAbwqk//ZlVd4TxvB9713cfHVcATg/hejDHGGGOMMcYYY0YEC+IbY4zxGgsU+7w+6LQdyxeAlwBEJAT4NfDtY3UWkUTgo8Ab3donADnAmz7NUSKySUTWi8jH+/ImjDHGGGOMMcYYY0YSK6djjDHGS3po0x47inwOmAcsdZpuAZararHI0YcRkTA8mfa/V9V93TZ/BnhGVV0+beNVtUREJgJvish2Vd3bw3FvBG4EGD9+/HHfnDHGGGOMMcYYY8xwZEF8Y4wxXgeBcT6vs4CS7p1E5Fzg+8BSVW1zmhcBS0TkFiAWiBCRRlX1Lo77ALBHVX/bw3k/A3zZt0FVS5x/94nISjz18o8K4qvqA86xmTdvXo83HIwxxhhjjDHGGGOGMwviG2OM8doI5IpIDnAIT3D9s74dRGQOcD9woaqWe9tV9WqfPtfhWfz2Nuf1z4EE4IbuJxSRqUAS8LZPWxLQrKptIpIKnIFnAV1jjDHGGGOMMcaYk47VxDfGGAOAqnYCtwKvALuAp1V1h4jcISKXOd3uxpNp/08R2SIizx/vmCKShSdrPw9419nHN5h/FfCkqvpm0U8HNonIVmAFcKeq7hyM92iMMcYYY4wxxhgz3FgmvjGm31xuJTSkpzLqZrhS1eXA8m5tP/J5fm4vjvEI8Ijz/CA919r39v1JD23rgJm9HLIxxvRLh8tNeOjx81ncbiXEPueMMWZY6nC5CQsRelqvyRhjjBmogzXNjI6PIuwEvykGi2XiG2P65XB9K4t++QZ/Xd19jVJjjDEmuL2x6zCn/uRVVu+pOGaftz6o4JSfvEJZXasfR2aMMWYw1Da3c/Y9K7nz5d2BHooxxpgR6oZHN3HTPzb77XwWxDfG9MtdL+dT3tDGr1/9gMP1FuAwxhgzfLx3oJaWDhdf/Psm3ims7rHP8u2lNLe7WFtQ6efRGWOMGagf/WcHB2taeHpjMe2d7kAPxxhjzAhTXN3M7rIGFk1K8ds5LYhvjOmzrcW1/Ovdg3xsdiYut/Iry3AxxhgzjBRWNjE6PoqxiaP4/CMb+c+WQ7jdHy7Noaqs3uMJ3m8s6jnIb4wxJji9uK2E57eWcObkVGqaO3hzd3mgh2SMMWaEeXXnYQDOy8vw2zktiG+M6RNV5Y4Xd5IaG8kvPjGTz5+Zw7PvHmJrcW2ghzZgrR2uQA/BGGOMHxRWNjFtTByP3bCQCSnRfPXJLVz8+9Vdn2WFlU0cqm0hLER4x4L4xhgzbFQ1tvGD595nVlYCf712Hmlxkfzr3YOBHpYxxpgR5rWdZUzJiGVCSozfzmlBfGNMn7ywrZTN+2v4zgVTiY0M48tnTyI1NpI7XtyJqp74AEFqd1k9p/3sNf7xdlGgh2KMMWYIqSpFVU3kpMYwOiGKF249k99fNYea5na+8fQW3O4Ps/CvnDeOfRVNVDa2BXjUxhhjeuO3r++hobWTe66cRVR4KJ+YM5YVu8upsuu4McaYQVLb3M7Gohq/ZuGDBfGNMX3Q0u7izuW7mJEZz+VzswCIiwrn2xdMYfP+Gp7fWhLgEfaPqnLHCztpbndx1yv59iXfGGNGsPKGNprbXeSkerJmQkKEy2Zl8v1L8thb0cSrO8tYvaeC8cnRXDF3LACbLBvfGGOCXkF5A4+/c4CrTx9PbkYcAJeflkWnW4ft7xRjjDHBZ0V+OS63cl7eaL+e14L4xphee+CtfZTUtfLjj84gNES62q+YO44ZmfH86qXdtLQPv5I0r+48zLq9VVy7aALN7S5+89oHgR6SMcaYIVJY2QTQFcT3umTmGLJTorlvRQFv761iSW4qM8cmEhkWwjuFNYEYqjHGmD745fLdRIeH8tVzcrvapo6OY+bYBJ5771AAR2aMMWYkeW3nYdLjIjl1bIJfz2tBfGNMr5TWtfCXVXu5ZOYYFuQkH7EtNET40aV5lNS18sBb+47YVtXYRofL7c+h9klbp4v/Xb6L3PRYfnhpHtcsnMAT7xxgd1l9oIdmjDFmCHiD+Nnd6leGhgg3L53E+4fqaWp3sSQ3jYiwEGaPS2TTfsvEN8YYfymta6G989i/HwrKG/jIr1fypf/bTEVDGy638sjaQt7YXc4tZ08mJTbyiP7nTs9g26E66lo6hnroxhhjRrjWDher8is4Z3oGIT7Jrf5gQXxjTK/8/e39dLrd3HbRtB63nz4xhYtnjuYvq/ZSWtcCQHF1M2f+agUPrSn051D75KXtZeyvauZ7l0wnLDSEr52bS1xUOD8b5jX+jTHG9KyosomIsBAyE0cdte0Tp40lIz6S0BBh0aQUABbkJLOjpJ6mtk5/D3XIiMiFIpIvIgUiclsP2yNF5Cln+wYRyXbaF4jIFuexVUQ+4bSPE5EVIrJLRHaIyFd9jnW3iOwWkW0i8m8RSXTas0Wkxed4f/HPuzfGBLPWDhfn3/sWP31hR4/bN++v5oq/vE1NUztv7C7n/HtXcdHv3uInL+xk4cRkrj8j+6h9FuQko2ql0YwxxgzcC1tLaGp38dFZY/x+7gEF8UUkWUReE5E9zr9Jx+j3KxF533l82qf9EREp9PnyPttpTxCRF5wfBztE5Ppux4sXkUMict9Axm+M6b09hxuYlBbLuOToY/a5/aLpuFS56+V8AO58aTctHS42FQVvGYKtB2sZFR7KWblpACRGR/D1c3NZW1DF67vKAzw6Y4wxg21fZRMTkqOPKAvnFRkWys8/PpNvnDeFhFHhAMzLTsblVt49ELyfZX0hIqHAH4GLgDzgKhHJ69btC0CNqk4G7gV+5bS/D8xT1dnAhcD9IhIGdALfVNXpwELgyz7HfA04RVVPBT4Abvc5z15Vne08bh70N2uMGXY276+hobWTpzcVdyUGeW07WMtnH9xA4qhw/vPlM/nv/5zJhJQY2jrd/Onq03jiiwuJCg896phzxicSERrCO4UWxDfGGNN/qsrDa4uYmhHHookpfj//QDPxbwPeUNVc4A3n9RFE5BLgNGA2cDrwbRGJ9+nybZ8v71ucti8DO1V1FrAM+LWIRPjs8zNg1QDHbozpg8LKJiakHDuADzAuOZobzszh3+8d4v5Ve/nv9lIiw0LYWVLnp1H23Y6SeqaNiTsimHP1wglMTo/lF//dSVvn8Kvxb4wx5tiKKpuOqofv67y8DL589uSu16eNTwRgy4HaIR+bnywAClR1n6q2A08CH+vW52PAo87zZ4BzRERUtVlVvVMSogAFUNVSVX3Xed4A7ALGOq9f9dlnPZA1RO/LGDMCrC2oJDREUIX7V31YprO+tYNbH3+P1NhInvnSYsanRJObEce/b1nMym8t4+KZYxDpuaxBVHgos8YlsP4kD+L3IQnzZRGpFZEXj7H9DyLS2K3tUyKy00nCfNyn/VrnfHtE5NrBfUfGGONfG4tq2Flaz3VnZB/zM2coDTSI7/sF/1Hg4z30yQNWqWqnqjYBW/Fk7hyPAnHi+YvEAtV4MnwQkblABvDqAMdugkRdSwfl9a2BHoY5DpdbKa5uIfs4QQ+vW86eTFpcJL98aTdjEqL40rJJlNS1UtPU7oeR9o3brewqqWdGZvwR7eGhIfzw0jyKqpp5dF1RYAZnjDFm0Lncyv6q5uMG8buLiwonOyWaHSUjZq2UsUCxz+uDTluPfZwAfB2QAiAip4vIDmA7cLNPgB5nezYwB9jQw7k/D7zk8zpHRN4TkVUisqS/b8gYM3Ks3VvF7HGJfHzOWJ7ceIDKxjZUlduf3c6h2hZ+f9VsUn1q3otIrwIpp+ek8P6huhFVGq0fTpiE6bgbuKanDSIyD0js1paLZ5bVGao6A/ia054M/BhPMucC4MfHunFgjDHDwcNrC0mMDufjs7t/dfaPgQbxM1S1FDwZOEB6D322AheJSLSIpAJnA+N8tv/CqZF5r4h4P43vA6YDJXh+IHxVVd0iEgL8Gvj2iQYmIjeKyCYR2VRRUdHvN2iGlqry+Uc28qn737b640GspLaFdpebnJQTBz1iI8O47UJP3fzbL57OvAmeRXCDMfhRXNNMQ1snMzKPXlF86ZQ0lk1N488r99IZxAvzGmOM6b2uz7M+BPEB8jLj2VkafJ9j/dRTtKv7l7Bj9lHVDU6QZj5wu4hEde0kEgv8C/iaqh7xBxOR7+NJynnMaSoFxqvqHOAbwOPdZut697Pv9MYMczVN7fz8xZ2U1LYct19dSwfbD9ZyxqQUvrRsEm2dbq5/eCMX/W41/91WyrfOn8pc57dFXy3I8ZRG27x/ZJRG66feJGGiqm8ADd3bnXJsdwPf6bbpi8AfVbXG2d9bk/QC4DVVrXa2vcaJEzqNMSYoHapt4ZUdZXxm/nhGRRxdus0fThjEF5HXferZ+z66T7vtkaq+CiwH1gFPAG/jZNXjuVs7Dc+PgGTgu077BcAWIBNPGZ77nC/1twDLVdU3e+hY531AVeep6ry0tLTeDNUEwPNbS9i8v4aiqmb2VjSeeAcTEEVVTQBM6EUQH+DyuVmsv/0cLpuVSZ6T5b4jCEvqeG8sdM/E97pibhY1zR1sPThiSigYY8xJrbDS83nWm5llvmZkJnCgupn61o6hGJa/HeTIhJosPIkzPfZxat4n4JkZ20VVdwFNwClOv3A8AfzHVPVZ375OCYVLgavVydpQ1TZVrXKebwb2AlO6D9a+0xsT3OpaOrh/1V4eWVvIazsP95j88vC6Iv66ppCrHlx/VJ17Xxv2VeFWWDw5lUlpsVyzcALVTe1kxEfxnQunctNZE/s9zrkTkggNkZO9Ln5vkjCP51bgee8xfEwBpojIWhFZLyLeQH1vZn4ZY8ywsHxbKW6Fq08fH7AxhJ2og6qee6xtInJYRMaoaqmIjAF6XAVSVX8B/MLZ53Fgj9Puvfi3icjDwLec19cDdzpf8gtEpBBPsH8RsEREbsFTZidCRBpV9VjTwEwQa27v5M6XdpOTGkNhZRMr8yuYnB4X6GGZHhQ5QY++ZC6OTvAk5iXHRDAmISooMxh3lNQRGiJMyej5v7slk9MIEViZX9HvrB9jjDHBw3tTemI/MvEBdpbUszAAi1gNso1ArojkAIeAzwCf7dbneeBaPMk3VwBvqqo6+xSraqeITACmAkVOCcyHgF2q+hvfAznBnO8CS1W12ac9DahWVZeITARygX0YY4YNVeWbT2/l9V2Hu9quW5zNTy6b0fW6w+XmiXcOkDcmnuLqZq56YD1P3rio67eCr3V7q4gKD2GOsxbJHR87hTt6lTp4YjGRYZwyNoENhVVHtBdXN9PucjMxNSYg9Y0Hm4i8DozuYdP3B3jcTOBKPGsWdheG5xq+DM+N4dUicgq9m/nlPf6NwI0A48cHLkBmjDFe2w7WkhwTQVaSZ23I1QWVTE6PZVzy8deKHEoDLafj/YKP8+9/uncQkVAR8dbQPBU4FaeevRP4x/ni/3HgfWe3A8A5zrYMPD8Q9qnq1ao6XlWz8QT8/24B/OHrgbf2UVrXyl1XnEpueiwr8nu8B2SCQFFVM1HhIWTER564cw9mZMYHZTmdHSX15KbHEhXe81SohOhwThufxMp8m75vjDEjwb6KJmIiQkmL69vn2QyfIP5w59SwvxV4Bc8CtE+r6g4RuUNELnO6PQSkiEgBnlI33u/bZwJbRWQL8G/gFlWtBM7AUz/5IyKyxXlc7OxzHxAHvOa0/8VpPwvYJiJb8Syee7OqntQpssYMNw+vLeL1XYf5wSXT2fSDc/nknLE8vuHAEWVzXt1xmIqGNr51wRQe+fwCKhrauP6RjT3Wpl9bUMn87GQiw4amTMHCnGS2Ftd1zaqqbmrn0j+s4Zxfr+K0n73Gb17NH5Lz+pOqnquqp/Tw+A9w2CcGc8wkzGOYA0zGk2RZBEQ7nxHgybD/j6p2qGohkI8nqN+bmV/ecdusK2NMUPnCo5v4zjPbAGjtcPFOYRVnTk4N6JgGGsS/EzhPRPYA5zmvEZF5IvJXp084njuxO4EHgM/5LID1mIhsx1P3PhX4udP+M2Cxs+0N4LvODwQzQqgqj6wr4vy8DOZnJ7NsahobC2tO9oWGglZRZRPZKf3PTsnLTGBfRSMt7a5BHtnA7Cip78quPJazp6Wz/VAdFQ1tfhqVMcaYodDW6eKl90uZMz6pz59n6XFRpMZGBuUN6f5Q1eWqOkVVJzkzZlHVH6nq887zVlW9UlUnq+oCVd3ntP9DVWeo6mxVPU1Vn3Pa16iqqOqpzrbZqrrc2TZZVcf5tN/stP/LOdYs51gvBOavYYw5loqGNu56eTfN7Uf/Rtt+sI5fvrSLc6dn8IUzc0iNjeQb509BUf64oqCr3z/WF5GVNIqlU9KZOyGJP159Gvll9XzlifdwuT9Myi6ra2VPeSNnDGGA5NJTM+lwu7nzpd0A/Oa1fBrbOvn+xdOZNjqe+1YUUNk4or/znzAJ81hU9b+qOlpVs52kymZVnexsfg7P2oc46yBOwTOz6hXgfBFJcha0Pd9pM8aYoFbR0EZFQxtv76uitK6Fd/fX0NrhZknuMA7iq2qVqp6jqrnOv9VO+yZVvcF53qqqec5joapu8dn/I6o607kz/DlVbXTaS1T1fJ9t/9fDuR9R1VsHMn4TONVN7dQ2d3C6MyX97KnptLvcrNtbdYI9TSAUVnmC+P01IzMet8KusuAJfpQ3tFLR0Nbjora+lk7xZIKs+sCy8Y0xJ5/Gtk4OVDWfuOMw8Oy7hzhc38ZNS/tXU9kzqyz41ncxxpih8qeVBfxp5d4jgvJe97yaT8KoCO658tSuG6NZSdF8Zv54nt5UTHF1M5v3V7N+XzWfWziB0BBPn2VT0/npZTN4Y3c5P31hB6qKqvKD57YTHiqcn5cxZO9nZlYCXzgjh8c3HOBvawp5fMMBrlk4gS+eNZEfXDodt8Kbu0b07PDeJGEiIquBfwLniMhBEbngBMd9BahyEjdXAN92YkXVeBI0NzqPO0bCjKvWDhcF5baenzEj2W4ndqUKz28pYXVBJWEh0hXDDJSBZuIb0y9FTkAgJ9VTS2pedjIxEaFWUicIudxKcXVznxcB9DWja3Hb4Anin2hRW68ZmfGkxUWy0v7bNMachO5+eTcX/e4tqpvaAz2UAel0ufnLqr2cmpXQ72mwMzLjKShvpK0zuGaVGWPMUKhr6eDpjcVEhIXw4FuFXQuDg6eO/Ft7Krj69PEkRkccsd8tZ09CRFh69wou//PbjAoP5VPzxh3R55pF2XxxSQ5/f3s/3/v3+/x1dSGv7yrnexdPZ2Ja7JC+r2+eP5XslGjueHEn8aPC+dq5uQDkjYlnbOIoXt1ZNqTnD6TeJGE6r5eoapqqjlLVLFU9KnteVWN9nquqfsNJ3Jypqk/6bPubMyNrsqo+PNTvcajVNrdz1YPrufh3q2ntsO8DxoxUu0sbAJiUFsO/3zvEmj2VnDY+idjIEy4tO6QsiG8CwrtQ6gQnuzsiLITFk1NZlV+BZz1jEyxKalvocCnZKf1fvGNs4igSRoWzM4gyGL11jaePOX4QX0RYNiWN1Xsq6XS5/TE0Y4wJGmv3VtHU7uKRtYWBHsqALH+/jP1VzdyybNIASsPF0+lW9hy27DtjzMj31MYDNLW7eOCauUSEhfCT53d0/U574p0DCPCZBeOO2m9Mwih++YmZ/L9F2fziE6ew/KtLSI6JOKrf9y6ezi3LJvHEOwf4xfJdnJeXwXWLs4f4XcGoiFDuumIWEWEhfOeCaV03IUSE82dk8NaeSivxanpUXt/Kp+9fz3sHaml3uYd9goMx5th2ldWTER/JtYuz2V3WwPZDdZwZ4FI6YEF8EyBFVU2ECIxL+jAwfNaUNA7VtnCgemRM2x8piqo8N1wGkokvIswcm8C7+2sHa1gD9t6BGiakRJMwKvyEfc/MTaWupYP8ww1+GJkxxgSH6qZ2CsobiQgN4ZF1RTQO06CGqvKXlXuZlBbD+Xmj+30cb/k1K6ljjBkpXG6lqLKJt/dW0d75YbJKh8vNw2uLWDQxhWVT0/naubms+qCCxzYcoL3TzdObivnItAzGJIzq8biXz83iJ5fN4OrTJ5BzjN8QIsJ3LpzG7RdNY0F2MndfcWq/b7L21YKcZLb86Dw+e/r4I9rPzxtNe6eb1XusjKY52k9e2EFxTTPXLpoAYEF8Y0aw3aUNTBsdzyUzx3SVg7MgvjlpFVW34Pb5AAAgAElEQVQ1k5UUTUTYh/8JnjrW++M4eEqumA9nTRzrC3hvLclNJf9wA6V1LYMxrAFp63Sxbm9VrxclyU2PA6CocuTfYBKRC0UkX0QKROS2HrZ/Q0R2isg2EXlDRCZ02x4vIodE5D7ndbSI/FdEdovIDhG506fvdSJSISJbnMcNPtuuFZE9zuNajDF+t6nIU7b2uxdNo761k8fW7w/wiPpn+6E6dpbWc/0ZOYSE9D9ANCE5mtjIMPueYowZEV7cVsKpP3mFZfes5KoH13PLY+92LTT73HuHKK1r5YYlOQBcuzibJbmp/OC597n+kXeobGzn6oXjj3f4Xrtp6SSevnnRUWV5hlp0xNElEeZnJ5EYHc4rOw736hiqyor8clrarazKyaCwsplFE1O4aOYYAGqbOwI8ImPMUOhwuSkob2TamDhSYiNZNiWNhFHhXTHLQLIgvgmIosomJnQrzzJ1dByhIWIZbkGmsLKZUeGhpMdFDug4y6amA7AqP/CZLRsLa2hud3G2M6YT8f636p2VMFKJSCjwR+AiIA+4SkTyunV7D5inqqcCzwB3ddv+M2BVt7Z7VHUaMAc4Q0Qu8tn2lKrOdh5/dcaRDPwYOB1YAPxYRJIG/g6NMX2xsaiaiLAQPrdwPEtyU3lwdeGwrP/69KZiIsNCuGx25oCOExIizBmfyOo9lVb6zxgzrK0rqOTrT21hyug47rr8VL5+7hRe33WYO1/axZPvHOD2Z7czc2xC13fl8NAQ/nbdfK4+fTxrC6rIShrFWblpAX4Xgy8sNIRzpmXwxq7DdPSijOZDawq5/uGN/P7NPX4YnQm0ysY2UmMjSXJuONU0Wya+MSNRYWUT7S4300d7Si//8vKZPHnjQsJCAx9CD/wIzElH1TNts3tmd1R4KJPTYi3DLcjsr/LccBno9NYpGbGMSYhiZRAE8VfklxMRGsKiSb1bWTwmMoz0uMiuWQkj2AKgQFX3qWo78CTwMd8OqrpCVb1TEtYDWd5tIjIXyABe9enfrKornOftwLu++xzDBcBrqlqtqjXAa8CFA3pnxpg+e6eohtlZiUSGhXLTWZOobGzjlR3Da8G/1g4Xz28p4aJTRhMfdeLyaSdywYzRFFY2safc6uIbY4an3WX13PSPzeSkxvDIdQv41PxxfPXcXK5dNIEHVxdy27PbOWNyKo998fQjZi+Fh4bw84+fwh+umsNvPjW7q7zASPPRWWOob+3kmc0Hj9tv9Z4K/nf5LkLEM6vBbu6ObG63Ut3UTmpcBEnRnu8TtRbEN93UNXew+Jdv8Oi6okAPxQzArlJPTHLaGE9FhvS4qBOupegvFsQ3flfd1E5DWyfZKUeXZ5mRGd+14KgJDoVVR99w6Q8RYdnUdNYUVB5RczMQVuaXc/rE5B6n0R5LdmrMiM/EB8YCxT6vDzptx/IF4CUAEQkBfg18+1idRSQR+Cjwhk/z5U5pnmdExLs6Wq/HISI3isgmEdlUURH4G0TGjBTN7Z3sOFTH/BzPJJjFk1IYlzyKpzcVn2DP4PLKjjLqWzu5ct7Riy/2x/l5GYjAK+8Pr5sZxhjj9Yv/7iIyPIRHrl9AQvSHNzd/eGken543jpuXTuKha+f1eONTRPjorEwW5CT7c8h+tXRKGnMnJHHvax/Q0u6i0+Xm5y/u5N/vfRjUL65u5tbH32NKRhw/ujSP4uoWth202eQjWU1zOy63khob2VX6qcbK6Zhu/rSqgJK6Vv6yai+dvZjNY4LT7rIGwkOFiamxgR7KUSyIb/zuw4VSo4/alpcZT3lDGxUNbf4elulBp8tNcXUzE3q44dIfy6am0djWyeb9NYNyvP4orm5mb0VTV3mf3spOiaZw5NfE7ymlqse0IhH5HDAPuNtpugVYrqo9RvhEJAx4Avi9qu5zml8Asp3SPK8Dj/Z1HKr6gKrOU9V5aWkjb1q3MYHy3oFaOt3K/GxPoCYkRLjitHGs21tF8TBagP6ZzQcZmziKRRN7N/PqRNLjo5gzLpFXdloQ3xgz/BRXN7N6TyXXLMwmM/HIRWnDQkP41RWncttF04KiZECgiAi3XTSN8oY2Hlqzj9ue3c5f1xTyo+d2dGVe3/NqPu2dbh64Zh6fmJNFeKjw4raSAI/cDKXKRs//9qmxkUSEhRATEWrldMwRSutaeGRtERNTYyita+XVnb1bW8MEn92l9UxKiz1iDc9gEXwjMiOed3HQnjPxvYvbWiZDMCita6XDpeT0cMOlP86YnEp4qLDyg/JBOV5/rMz3nHvZ1L4FfLNTY6hsbKOxrXMohhUsDgK+6apZwFG/SETkXOD7wGWq6r3jtgi4VUSKgHuA/+e7iC3wALBHVX/rbVDVKp/9HwTm9mUcxpih805hNSECcyd8uBzF5XM9E2L+9e7xSwwEi9K6FtYUVHLF3KwBLWjb3QUzRvP+oXoO1gyfmxnGGAPwz80HEYEr5p2osuHJbX52MudOz+DXr33AM5sPcuXcLBraOvnr6kJ2ldbz/NYSrj8jm/Ep0SREh7MkN43/bivF7baSOiNVZaPnJ0tqrGeduMToCFvY1hzht6/tQRUeuX4B45JH8fDawkAPyfTT7rKGoCmf050F8Y3fFVU1ESKQldRzJj5gdfGDRKFTA76nGy79ERsZxvzsZFbuDlzZk5X5FYxLHsXEPpYIynH+Bt66+Gv2VPK71/fwu9f38ObuEXOXfSOQKyI5IhIBfAZ43reDiMwB7scTwO+6G6OqV6vqeFXNBr4F/F1Vb3P2+TmQAHyt27HG+Ly8DNjlPH8FOF9EkpwFbc932owxfrJubyXTx8QT51NOISspmjMmpfLM5oPDIlDxyvtlqDLgBW27u2DGaABe3TFirv3GmJOAy608s6mYJblpjO2WhW+O9t0LpzIqPJQvLsnhritO5ZJTx/Dw2kJ++sIOYiPDuOmsSV19Lz11DCV1rbxXHLjZxmZoeYP4aXGeUjpJMeGWiW+6vL23in9uLuaaRRMYnxLNtYuy2VhUw/uHLDl1uKlr7qC0rpVpo+MCPZQeWRDf+F1hZRNZSdE9Tk1JGBXOuORRVhc/SHxY+mhwgvgAZ+amkn+4gZom/3/pae1wsW5vFWdPTe/zQr3ekkJFVU243cpXnnyPe1//gHtf/4AvPLppRHxAq2oncCuegPku4GlV3SEid4jIZU63u4FY4J8iskVEnj/G4QAQkSw8Wft5wLvOPjc4m78iIjtEZCvwFeA6ZxzVwM/w3FTYCNzhtBkTtFbkl7Nid+BmGQ2mV3aUsbGohstmHR38vnJeFgdrWli/ryoAI+ubV3YcZnJ6LJPSBreeZXZqDNNGx/HyMFvk1xhzcltTUElJXSufHqQ1Qka63Iw43v3heXz/kjxEhK+fm0tzh4v1+6q5eemkI9YTOC8vg4iwEF7YWhrAEZuh5C33683ET4qOsJr4BoDXdx7muoffISc1hlvPngzAlfPGER0RagvcDkPFzkzbwSopPdh6v6qjMYNkf1XzcYPCM8YkWDmdIFFU2Ux0RCjpcZGDdsyZYz0lk3aW1nPG5NRBO25vbCyqpqXD1edSOvDhGg77q5rZdqiO6qZ27v30LD4yLYOP3LOSO17YyVM3LezzzYFgo6rLgeXd2n7k8/zcXhzjEeAR5/lBeq5xj6reDtx+jG1/A/7Wy2EbE3A/f3EnLrdy9rS+rbcRbBpaO/jxf3YwbXQcnz8z56jtF8wYTWRYCG/sLmexn6/hfVHd1M6GwipuWTZ5SI5/0Slj+O0bH3CotsUyWo0xw8KT7xwgKTqcc/OG9+eUP0WFh3Y9n5wex+WnZbFmTyXXLc4+ol9cVDjLpqSxfHspP7w0j9BBLOFmgkNlYzvhoULCKM/Nm8ToCA4MozWCzOB6dF0Ry7eXosDm/TXMyIznkesXkBTjmamRMCqcC2eM5o3d5bjdOqhlHc3QKq1rBWBMQlSAR9Izy8Q3fqWqFFU2kZ1y7BrrMzLjKapqpqHV7mwHWlFVExNSYgY1MB3IdQ9W7K4gIiyERRP7HniKjggjPS6SwsomVuaXIwJLp6STMCqcb54/lXeKqlm+3bIyjTkZ1bd2sLeiiaKqZsobWgM9nAG555V8Dje08stPziS8h4UNo8JDmTUukY1FwT055vVdh3Hrh6VvBtsnTxuLKvxr8/BYH8AYc3LbVFTNS++X8ZkF44kMCz3xDqZHv/zkTF7/5lJiIo/Ohbx0ViblDW1sCvLPR9M/lY1tpMREdv0uTooOD8jMchN4Hxxu4Kcv7KCysQ0BPjlnLI9/cSHJTgDfa8mUVKqb2tlZalUmhpOyegviG9OlqqmdhrbO49ZYnzHWUxd/V2mDv4ZljuFEN1z6IzkmgjEJUQEpmbTyg3IWTkxhVET/frxkp8ZQVNnEyvwKZmUldn1Qf3r+OKaNjuN/l++itcM1mEM2xgwD24o/vCm5sXD41sPdc7iBv6/fz7WLspkzPumY/RZkJ7OjpJ6mIF7o+9UdZYxNHMUpY4dmUapxydEsnpTCPzcXD4v1AYwxJ6+2The3PbudsYmjuko9mP4JDw0htocAPsA509KJCg/hxW1WUmckqmxsIzXuwyBtYnQE9a2ddLrcARyVCYS7Xs4nJiKMZ25ezFM3LeLuK2f1eF3wVh1YvafS30M0A1BW10JoiJASO3jVKAaTBfGNXxU7U87GJx87MDx7XBIRYSE8vmG/v4ZletDpclNcc/zSR/01IzPe74sXH6hqZl9FE8um9L2UjldOSgy7yxrYerCWs6d+OBU5NET4xnlTOFTbwqai4RvAM8b0z9aDtQBEhoUEfYb68fx51V6iwkL5yjm5x+03PycZl1t590BwXu+a2jp5a08l58/IGNISZ5+aN47i6hY2FA7f/82NMSPfn1bspaC8kZ9/4pQeM8jN4IiJDOOcaRm89H6pBXZHoKrG9q56+ODJxAeoa7HqASNdbXM7d728m20Ha9lYVM3ruw5z87JJXaVzjiU9LoqpGXGsKajw00jNYCirayMjLjJoy6JZEN/4VUmtZ2pK5nHqxybHRHDjkok8t6UkaAMEJ4OS2lY6XErOECzokZeZwN6KRlra/Ze1vvIDz4KT/amH7zUhNZrGtk5Ujz7OvOxkAHaW2noOxpxsthTXMjEthrkTknhnmAZ0i6ub+c+WEj57+vijpgN3d9r4REIENgbpe33rgwraO91DVkrH64IZo4mLDOOfm4qH9DzGGNNf5Q2t/GllAZfNyjwiAcUMjUtPHUNlY7vd3B2BKhvbjgjie78r2eK2I9+Dq/fxp5V7uey+tXz+4Y2kx0Vy/RnZvdr3zNxUNhbV2Gz9YaSsvoWMIC2lAxbEN35WWtcCcMJF4L60bBLpcZH89IWdNk09QIqqmgCYMMjldADyxsTjVthd5r9s/JX5FUxIiSZnADMLvDc0UmIiuhbo9fKWCfL3DANjTGCpKluKa5mdlcj87GR2ldVTPwzXdHngrX2ECHxxycQT9o2LCicvM553gnTWwcaiGqLCQ5g34dglgQbDqIhQLp2VyfL3S4fl/+bGmJFv9QeVdLiUG8868bXdDNzZ09KJiQjlxW0lgR6KGUSqelQmfmK0J4hf22x18Uey1g4Xj284wNIpaXzv4mmkxUfy/UumEx3Ru1lNZ+am0t7pHrZJPiej0rrWoK2HDxbEN35WUttKdEQo8aOOf9GLiQzjOxdOY2txLf/ZeshPozO+vEH8gQS9j2VGpqdGsb8C3q0dLtbtrWTZlLQBlVbwlhZaOiWtxxXmA1EmyBgTWGX1rVQ0tDFrXCILcpJRhc37h9cssvKGVp7aVMwVc7MY3csvrfOzk3nvQC3tncFXMmDrwVpmjk0grIeFeQfbZxeMp7XDzeMbDgz5uYwxpq/WFlSSHBNB3pihWR/EHCkqPJRz8zJ4+f0yS0QbQepbOml3uUmN/XCmorecjmXij2zPbymhprmDm5ZO5MazJvHmN5fxsdlje73/6TnJRISGsKbA6uIPB6pKWV0ro+OPn3QcSBbEN35VUtvCmISoXgVSPzlnLJPTY3lqo01TD4TCyiaiI0JJixv8BT2ykkaRMCrcbwHvR9YV0drh5uKZYwZ0nIlpMSycmMxnFozvcXteZgL7/FwmyBgTWFsOeOrhzxqXyJzxiYSFCJuCNEP9WF7cWkp7p5sbepGF77UgO5m2TjfbDwVXCbEOl5v3D9UxKyvRL+ebmZXAktxU/rq60KZKG2OCiqqypqCSxZNSekw+MUNj2dQ0apo72FlqiT0jRUVjG8ARv4uTor3ldCwTf6RSVR5eV8TUjDgWTUzp1zGiI8I4bUKiLW47TDS0ddLc7mJ0QnAuagsWxDd+VlrXctx6+L5CQoRzp2ewqaiGBpum7nf7q5qZkBIzJIsCigh5Y+LZWTL0wZ+Khjbue7OAc6enc3o/P3y9IsNCefLGRSzISe5x+4xMT5mgXX4sE2SMCawtB2uJCA1h+pg4oiPCmDE2gY2FwysTf01BJTmpMUxKi+31Pt51QFbml1NS20Jze+dQDa9P8ssaaOt0M2ucf4L4ALcsm0xlY5vVxjfGBJWC8kbKG9o4c3JqoIdyUlk00fP3fntvVYBHYgZLpRPEP7KcjicT38rpjFzvFFazq7Se687IHlBMZNHEVHaV1tPUFhzflc2xHa7zrOE5OsEy8Y0BoKSulcw+/B/i7KlpdLqVtTb9yO+KKpvISR38evheMzLj2V3WQKdraEsx/PrVfNo6XXzv4ulDeh7wf5kgY0zgbS2uZXpmPJFhoQAsyE5iy8Fa2jqHR1Z2W6eLt/dWsSS3b0GetLhIJqbF8Ic3C1h855ucfc9KVANfOmDrQc/MiNl+DOIvnJjMnPGJ3P/WPjqG+DPNGGN6y1u+4QwL4vvV6IQoJqbFsG6v/X4dKXoK4sdGhhEWIlZOZwR7cVspMRGhfLwP5XN6MiXDkyRTWNk0GMMyQ6jUG8SPt5r4xtDW6aKioY0xib3/P8RpE5KIiwxjZX7FEI7MdNfpclNc00x2yuDXw/eaMTaetk43eyuG7sNsV2k9T20q5tpF2UzsQ4Zpf41N9JQJ8scMA2NMYLncyjObD7KluJZZWR8udD0/O5n2TjfbDg6P68C7+2tp6XD1K1PzT1efxq8un8kVc7M4XN/W9cU3kLYcqCUlJoKsJP9l0IgIX142mYM1Lfx3W6nfzmuMMceztqCS7JRoxiUPXVKO6dkZk1J5p7DabuyOEJUN3iD+hzXxRYTE6AjLxB/BPjjcwLQx8YyKCB3QcSale+IQeysaB2NYZgiVOb9lbGFbY4DDdZ4Pv96W0wEIDw3hzNxUVuZXBEWG38miorGNDpeSlTR0X/rnjEsCYEPh0E01ffbdg4SHhPA/5+QO2Tl8iQgzMuPZaZn4xoxYqspL20u54Ldv8a1/biU3PY4vnJnTtd1bZuadwuFRF39NQQWhIcKiSX0vNzZtdDyfnj+eT57myVAKhh8nWw/WMmtc4pCUgjuec6anMyElmic3Do8FbkXkQhHJF5ECEbmth+2RIvKUs32DiGQ77QtEZIvz2Coin3Dax4nIChHZJSI7ROSrPsdKFpHXRGSP82+S0y4i8nvnHNtE5DT/vHtjRr4Ol5v1+6otCz9AFk9KoandxTZndpgZ3iob2wkNka46+F5J0eHUNFkm/ki1p7yR3PSBJwJOSIkmRBjS5EUzOMrqPUH89HiriW8Mh2pbAPpUTgfg7KnplNW3srusYSiGZXpQ4WQbpA/BorZe2akxTEiJHtJZFivyKzh9YjIJo8KH7Bzd5Y3xT5kgY4z/7a1o5LL71vKlx95FVfnz1afx/K1nMMFn1lJyTAST02PZOEwWt129p5I54xKJi+r/dXKy8wOnoDywQfzGtk72lDf6bVFbXyLClXOzWL+vmgNVzX4/f1+ISCjwR+AiIA+4SkTyunX7AlCjqpOBe4FfOe3vA/NUdTZwIXC/iIQBncA3VXU6sBD4ss8xbwPeUNVc4A3nNc75c53HjcCfB/3NGnOSeu9ALY1tnVYPP0AWOutwrSuwuvgjQWVjG8kxEUctEJ0UHWEL245QVY1tVDe1k5sRN+BjRYaFkpUUHRTJLub4SutaSYmJ6CqTGowsiG/8prTOE8TvSzkdgKVT0wCspI4fldd7gvhpQxjEB1g2JY11eytp7Rj82tEHa5opKG9k2dT0QT/28fijTJAxJjDufe0DiiqbuPuKU3n160u5aOaYHjO+52cns7moBpc7uGeQ1TS1s/1QHUty0wZ0nLTYSOKjwgL+42T7wTpUYda4hBN3HgKfPC0LEXhmc9AvcLsAKFDVfaraDjwJfKxbn48BjzrPnwHOERFR1WZV9a7MFgUogKqWquq7zvMGYBcwtodjPQp83Kf97+qxHkgUkTGD+UaNORnVt3bwg+e2Ex8VxmIL4gdEUkwEeWPiWWeL244IlY1tR9TD90qMDqfWauKPSB8c9nynHYxMfIBJaTHss/hA0Dtc30pGENfDBwviGz/y1srtayZ+RnwUeWPi+dvaQq55aANfe/K9YbNg4HBV4SzeM9TTiJZNS6e1w82GISg74b3ps2zqwIJTfTUj0xM82mF18Y0ZUVo7XKzYXc6ls8Zw5bxxhIYcu1zLgpwkGto62V0W3KW11u6tRBXO7OOitt2JCJPSYwOeie9d1DYQmfjgKRe4JDeNf717CHdw38AZC/jeaTjIhwH3o/o4Qfs6IAVARE4XkR3AduBmn6A+zvZsYA6wwWnKUNVS51ilgPfuem/GYYzpg06Xmy8/9i77Kpr4y+fm+nU2qjnS4kkpbD5QMyTJSsa/Khrbj6iH72WZ+CNXQbmnCsSUQcjEB5iYFkthZWOwfz886ZXWtQZ1PXywIL7xo0O1LSRFh/drYZCblk4kK2kUh+tbeW5LybBZMHC48mbip8QMbRB/0cQUIsNCWJlfPujHXplfzrjkUUxMHbrFeXuSkxqDCOwP8nIKxpi+Wbe3kqZ2F+fPGH3CvvOduvgbg7wu/tqCSuIiw45YmLe/JqfFBnwG0vaDdYxPjiYp5ugf2v5y5dwsDtW2BHv2ZU93oLr/qjxmH1XdoKozgPnA7SLS9WtHRGKBfwFfU9UT3cXqzTgQkRtFZJOIbKqosFmZxhzPPa9+wOo9lfziE6dYFn6ALZ6cQnunm+2H7HfrcFfZ0EZaT5n4MZ5MfFu7b+T54HAjcZFhZAxSUuOktFhaO9yUONUpTHA6XN9KhgXxjfEorW1hTB+z8L0+Nnss/77lDB79/AIAdtiXoSFV0dhKckwEEWFDe4mICg9l4cSUQS+V1NbpYt3eKs6emu73xQ3DQ0NIjo7oms1gjBkZXnn/MLGRYSzuxQKwWUnRZCZEsXF/jR9G1n8bCquZl51EWOjAr/WT0mOpaGijriVw08r3lDcMWsZUf52Xl0F8VBh/eHNPMM8aPAiM83mdBZQcq49T8z4BOOKulKruApqAU5x+4XgC+I+p6rM+XQ97y+Q4/3rv3PdmHKjqA6o6T1XnpaX5d3adMcNJcXUzD63ZxxVzs/j0/PGBHs5Jb/GkVNbffk7XjX0zPKmqp5xOD2Vmk6IjaHe5aW4P2s970097yhuYnBE7aLGEiWmexMJjldT5x/r9nPLjV7jjhZ2U1FqgPxBaO1xUN7UzxsrpGONRWtdKZmL/gvheo+OjSI6JYEdJcJcoGO7K63vONhgKy6amUVjZxP6qwcvg3FhYQ3O7y++ldLzS4iK7ZjMYY4Y/l1t5bddhzp6W3uuFjubnJLOxsDpos7MqG9vYV9HE/JzBCS5MTvPUDA1UXfxOl5vCyqauRXYDJSo8lB9emseGwmq++sSWYF3kfCOQKyI5IhIBfAZ4vluf54FrnedXAG+qqjr7hAGIyARgKlAknl+5DwG7VPU3xznWtcB/fNr/n3gsBOq8ZXeMMX33m9c+IESEb50/NdBDMXg+D0YHeUanObGKxjbaOt1kJR0dx0iK9pSrspI6I09BeSNT0gcvMWTScb4n17V0cM8r+cRGhvHo20Usu3sl+WUNg3Zu0zuH6z3lv4P9um1BfOM3h2pbyOzjorbdiQgzMuPZWWpB/KFU0dg25Ivaep3tLDw7mNn4K/LLiQgLYdHEwEwjTouLtEx8Y0aQjUXVVDe1c8GMjF7vMz87mfKGNg5UB2dprU1FnqTqBYOUIegNngeqLn5xTQsdLmVSmn9LqPXkynnj+NGleby8o4zbn93eY58/vLGHv67e5+eReTg17G8FXsGzAO3TqrpDRO4Qkcucbg8BKSJSAHwDuM1pPxPYKiJbgH8Dt6hqJXAGcA3wERHZ4jwudva5EzhPRPYA5zmvAZYD+4AC4EHglqF718aMbDtK6nhuyyE+f2ZO0AcgjBlOip3vceOSo4/alhjtKd9ni9uOLNVN7VQ2tpObMXiJIamxEcRFhfWYif+XVXupb+3gb9fNZ/lXltDucrN+X1CXZRyRyuqGRxA/bCA7i0gy8BSQDRQBn1LVo+aOi8ivgEuclz9T1aec9keApXgWywK4TlW3iEgC8H/AeGeM96jqw84+LjwLaQEcUFXvjw0TxBrbOmlo7ex3OR1feZnx/G1NIe2d7iEv93KyKq9v4/Qc/wRCslNjyE6JZmV+Odcuzh6UY67ML+f0nOR+rb8wGNLiItkb4AUejTGD55UdZUSEhbBsavqJOzvmTkgCYEtxLRNSAh9Y7u6dwhoiwkKYOQj18AGykkYRERoSsGuf9+ZBoDPxvT5/Zg5l9a088NY+vrRsEhPTPhyXqvL39ftZNPHEpZmGiqouxxNE9237kc/zVuDKHvb7B/CPHtrX0HONe1S1Cjinh3YFvtzXsRtjjnbXy/nER4Vz89JJgR6KMSOKd52z8T0E8ZOcIH51k2XijyR7Dnuy4HMHsUSjiDAxLfaoTPyyulb+tqaQj88eS15mPKpKbGQY+wI0s/VkVubNxB/h5XRuA95Q1a1SgZAAACAASURBVFzgDT7M0ukiIpcApwGzgdOBb4tIvE+Xb6vqbOexxWn7MrBTVWcBy4BfO9N9AVp8+lsAf5godep6DTQTH2BGZgIdLmVPuU0xGgqq6tdMfIBlU9NZt7eK1o6B1xMsrm5mb0VTV4Z/IKTHRVHR2Ba0ZTSMMX2zKr+CxZNSiI3sfe7D5PRYIsJC2Bmk5d827a9m9rjEXpcHOpGw0BByUmMCVk7HG8SfFCRBfIAbzswhNER4ZvPBI9r/P3tvHh7nWd77f+6ZkUbSaN8lW5tlybbsxHZiO7vjkIQkUBKgZSukCWXpQrpBKUl7yukhcA6FcqAt8Cs0UJIeCCQQGjdASGLs4Ky24y2RbNmy9sXSaJdmpFmf3x/vO7Ikj6xtNsnP57rm0ujd5hkt77zv9/ne37uxdwznmIcba3TTSY1Gs3ya+sZ58YyTT9xURVZqUryHo9GsKtoH3YgQNk4ntKwtQasuNUvjjHlNWRPha8rqAsdFTvxv7W9CKfj07bVASOx30NwfuahhzcIITcblxyhWeqksV8S/B3jUfP4o8O4w29QBLyql/EopF3ACuHOe4yogw8zXTMdopOVf5lg1caRrSsRfvhN/c6kxB6Rz8aPD6IQfrz8YYxG/AI8/MmVjBxr7po4ZLwoy7PgCakWWVorInSLSKCJNIhJuYvbTItIgIidFZJ+ZiTx9faaIdInIN83v00TkFyJyWkTqReTLCzmWiASmRTLMzmrWaGKGc8xDc7+Laxfpmk6yWthQlJGQn1Uuj5/67tGIRemEWF+YHrc4nXPOcQoz7GSmJI6AVZiZws21BfzsaCeB4IVJ3YNn+gG4SYv4Go0mAvzo9XaSrKKb2Wo0UaB9wE1JZkpY00NJVgrpdhtNvdpcuJpo6h0j3W6jJMKxKtUF6ZwfnWTcc0HaPNw6yI01+TPimtblO3RVfxwIaTeZCT4ZvlwRvyjUgMr8Gs76egK4yxRy8oFbgLJp679kCjhfF5GQavhNYBPQjRGd8xdKqVBnsBQROSIir4lIuEkDTQLSY+ZLReJEWJXnIC3ZmrDuxpWOc9z4XcVSxL92XR52myUiufgHGp2U56ZRlR+/+IrQz26l5eKLiBX4FnAXxgTsh0SkbtZmx4AdSqkrgZ8CX5m1/mHgxVnL/kkptRHYDtwgInct4Fi66kqTEISy43cuQfDeXJpJffdIwlXlHG0fIhBUEWtqG6K6wEH7oBuPf/lVVYulqW88YaJ0pvP+HWvpHfXw27MXPt8ONvWzvjA9IhGDGo3m8mbSF+BnRzu5Y3NxTK/dNZrLhbZBN+V5F0fpgOGaXl+YzpleLbiuJs70GteUhqc4coT6NrWYbvxAUNHS77ro+rW6IJ3ukUncXu1jjiUjEz4yUmxYLZH9vUeaeUV8EXlBRN4K87hnIS+glHoOI3PzFeBx4FUuuOofAjYCO4Fc4HPm8juA40ApRgzPN6dF8JQrpXYAvw98Q0TCBv+JyCdNsf+I0xm5hpmapeEcM8TMSFxcWizCphJDGNFEnj7zd1WYEbsssJQkK9dV50256JfKpC/AK+cGuGVDQcQ/dBdDYUjEH1tZIj6wC2hSSjUrpbzAjzEqrqZQSu1XSoVqRl8D1obWicjVQBHw3LTt3Uqp/eZzL3A0tM+ljqXRJAqHWgdJSbJwxZrFZ8fXlWYy5PZNZSwmCodbBrEIXFWeHdHjVhemE1TQ2h/bsnKlFOf6xqkuSDwR/20bi8h1JPPkkQ7A+Jx6vXlAu/A1Gk1E+MXJHkYmfHz4mor5N9ZoNIumfdAdNg8/RG1ROme1a3pV0TU8ccnf+VJZX2hk7J8xKze6hyfw+IOsm2U+DPVRatGROjFl2O0lOy2xXfiwABFfKXWbUmpLmMfTQK+IlACYX8MqcEqpL5luytsxml6dNZf3KAMP8B8YAhLAR4GnzHVNQAuG2I9Sqtv82gwcwHB2hnvN7yqldiildhQUxC9WQ2Mw6PKSYbdFLHt3c2kmDd2jBIOJ5W5cDURywmUx3LKhkNYBN63L+LA61DLIhC+wqOaT0SD0s+sbSyzhbgGsATqmfd9pLpuLjwG/AhARC/A14LNzbSwi2cC7MHqozHksE111pUkIDrca2fFLaaQ+Ff/WlViVY4daB6krzSQjwtEzG4qNm5NTPbF9v84xD2Mef0I68ZNtFt69bQ3PN/TSMzLBkdYhPP4gu2v0talm9XCmd4yfvdHJN39zllea+uM9nMuKH77exroCB9eui2xllUajAbfXj3PMQ0Xe3BXeNYUZ9I97GNLNbVcFSimcY54pU14kqcxLw26zcPq8cZ0c6iO1bpYJpbrQYa7XIn4sGZnwkZ2aPP+GcWa5cTp7gfvM5/cBT8/eQESsIpJnPr8SuBLTpTltAkAw8vTfMndrB2411xUBG4BmEckJRe6Y0Tw3AA3LfA+aGDDg8pKbHrl/iLqSTFzeAO26iUzECYn4hZmxFfFDGfbLceMfaHSSbLMsOrs60qxgJ3648oWwM2Ui8hFgB/BVc9GfAr9USnXMsb0NoxrrX8xJ2EsdC3TVlSYBGJv00bCM7PiNxZmIJFYPF6UU9V2jbCuLrAsfjPLfZJuFhhiL+FNNbRPQiQ9w73UVJFst3Pu9Q+w90UWSVbhGC26aVUIgqHj3t17mM0+e4J+eO8MXntG3ZrGipd/F0fZhfn9XeVwrUDWalcz3X2qZs59Px6DR16/sEq7smiLj2mMhbvzHD7VzsnN4CaPUxAqXN8CELxAVQ6PNaqG2KIPT5w0nfkikD8XshKjMcyACzU5d4RFLhid8q8OJPw9fBm4XkbPA7eb3iMgOEXnE3CYJOCgiDcB3gY8opUJxOj8UkTcxcu/zgS+ayx8GrjfX7QM+p5Tqx8jJPyIiJ4D9wJeVUvpKcQUw6PKQ64iciL+51Ig1SCRhZLXQN+bBbrOQYbfF9HUr8hxU5Tv4dX3vko9x4Ewf163LIzU5MhUfSyXdbiMlyULf6IoT8TuZ2bNkLUZvkhmIyG3A3wF3m5VUANcBD4hIK/BPwB9Mb2KLcf4/q5T6xgKOpauuNAnBsfZhgoolZ8c77Daq8h009CRO/Fv3yCRjHj8bijPn33iRJFktbCzOiHncXZN5k5OITnyAqnwH37t/Jx2Dbp440snVFTmkJcf2M1ajiRbdwxO4vQEeumsjH9pVTtfwRLyHdNkQ6tlyc62+/tFolsLAuIcvPNPA158/E3Z924AhslZcUsSfGZEyF83OcR566k3+ZV/TEkeriQXRTiXYWJzBqR7jb6XZOU5WatJFOllKkpU12anaiR9jRtw+shK8qS3Asu4glFIDmI75WcuPAB83n09iNEgMt//b5ljeDbw9zPJXgCuWMWRNnBgY97I2J3IN3NaZs5XaiR95nGMeCjPtcXH0fHBnGf/nV6c5eNbJTYuMGmgfcNPsdHHvtfHPBBURCjNSVlxjW+AwUCMiVUAX8EEMJ/wUIrId+A5wp1JqqmxCKfXhadvcj9Gw9kHz+y8CWZifC/MdS0RyALdSyjOt6mp2A12NJuocbh3EahGuKs9Z8jHqSjI53pE4rqszpvtnoxl9E2nqSjJ5tv48SqmYfY6c6xsn3W6jKMYVZIvh2nV5fOfeq/nkY29w5+bieA9Ho4kYoWvxK9ZmIQJjk35GJ31kRjiuS3MxxzuGybDbErYKSaNJdEINaZ8/1Rv2vBU6v10qH700KwVHsnVON3+Ix15tA+BI2yDBoMKS4M0zL1eiLuKXZPLkG504xzw0O11UFzjCXi9XF6RrJ36MGZ5YGSL+cp34Gs2CGHJ7I+rEd9htZKbY6BnRbp9I0zc2SUF6fISQ+2+opDw3jYefacAfCC5q3wNnDA043nn4IQoy7CsuTsesknoA+DVwCnhCKVUvIl8QkbvNzb4KpANPishxEdl7qWOKyFoMp30dcNTcJyTmz3UsXXWlSQgOtQyyuTQTxzIqkzaXZtE5NMGI2xfBkS2dUAlvbWF0RPzNpZkMu330jMSuJ0iTc3zOm6BEYs+GQo78/W3cd31lvIei0USMtgFD5KrIc7Am2xC6uob09XksONY+zLbybC0GajRLpKnPuCby+oM8++b5i9a3D7rJSLFdMmJDRFhflMHZvrmd+KOTPp480kFOWhLDbt9UBaEm8Yi2iL/JNNE0nh/jnHP8ojz8EOsKHDQ7XboHZIwIBtXqaWyr0SwXpRSDLi+5jsieCEuzU+nWJbsRx2jkkhKX17bbrPztOzZxpnecxw+1L2rfA41OKvLSqMqfu/FQLCnMsNO3wkR8AKXUL5VStUqpaqXUl8xln1dK7TWf36aUKjKblW9TSt0d5hg/UEo9YD7vVEqJUmrTtH0eudSxlFKvKKWuUEptNb9+L3Y/AY3GwBcIcrxjmB0Vy8suDzW3/eGhNn7/31/jf/13fSSGt2TO9I5RnJlCVpQuUuviEHfX1De+YpyomSlJCT/ZoNEshrZBF8lWC8WZKawxq261iB993F4/p89Hp7+JRnO5cLZvnAwz+vDnx7ouWt8+6KY8N23ez+2awvQpV384fnqkE5c3wMPv3gLA6y2Dyxu4Jmo4xwwTSrRMjRtMEf9w6yB9Y545r1+rC9KZ8AU4Pxo7U8zlzLjXT1BxWTS21WjmZczjxxdQ5EXQiQ8hEV+f1CJN35gnajPPC+GOzUVcty6P/7m3nk1//yzbvvAcb3VdOl950hfglXP93JIgLnxYmU58jUZzgY5BNx5/cEqEXyp15v5febaRV84N8MzJnkgMb8k0nh+buoGIBptKMsxmvrHJxR90eekd9bCxJHrvSaPRzE37gJu1ualYLUJptmEC0bn40efNzhGCCraXaxFfo1kqZ3rHWF+Uzru3reG1loGLDILtA24q8uaO0glRW5SOc8zDsNt70bpgUPHoq63sqMjhnVeUUJhh57AW8RMW57gHq0XISYuOmJuXbqcww84v3zTuB9YVhDcghpY361z8mBCqmI6WySmSaBFfE3UGx40Ps0jG6QCUZKXoOJ0I4/EHGHb74iriiwhf/8A2/mRPNR+5tpzxSf+8otfrLYNM+oLcvCFxGnsVZtgZmfAx6QvEeygajWYJtPQbF82Vy6zuyU+388c3V/PQXRv5y9tqcI55GJmIT7SOPxCkyTkeVRE/LdlwtMXKid9gvk5dSVZMXk+j0cykbcA91fQx32En2WbRIn4MOGb2WtlWtvSeLRrN5U5T3zi1hRm8e3spSsHeE91T6wJBRefQBGWXyMMPUWNGFJ4Nk4v/essgbQNu7r2uAhFhZ1Uuh1sHUUrHpCQi/WNe8tOToxpTtrEkc+pvpXoOET/k0D+no5diQujeLFtn4ms0MOAyRfz0yDvxh9w+JrxaJI0U/eaES2EcRXyA4qwUPnvHRv7unXXsqMzhQGPfJbc/0NiH3WbhunV5MRrh/IQmQvpXXnNbjUbDBRF/XQQiuh68ayN/dHM1W8yomXhdkLcOuPH6g9QWRde1vrk0a0pcjzYhx/9yKyY0Gs3iUUpNxU0AWCzCmuxUHacTA461D1GRlxZxk5RGc7kw6PLSP+6lpiidijwHV67NYt+p3qn150cn8QaCVOTOfx1YU2QIrmfDROo839BLss3CbZuKALimKpeekUk69XkyIXGORz+VYKNpprFahPI5/r4KM+yk2226uW2MGA458bWIr9EYH5AAuREuSQqV7HYniBs/GFT4A8EZj5XWiCTajVyWwi0bCjl9fozzl2iSeKDRyXXVeaQkWWM4sksT+hmuxFx8jUZjiPhZqUnkRFAgqS40XTVhnFqx4Eyv0XRtYxSd+GAI6l3DE2HLyiNNffcopVkpEf09aTSahTHk9jHu8VOed0GEWJOdqp34UUYpxbH2YbbrPHyNZsmcNa+Jakxjw6bizCkDB0DbgPG8fAFO/NKsVNLttouiBJVSPH/qPDeuz8dhtwGws9LotXRIR+okJM4xT9Ty8EOErsPLc9NItoWXZEWEyvw0Ws3m8ZroMjxh3LNkRylGKZJoEV8TdQZdhogZ+Tgdo3lWTwLk4o9O+rj96y+y/u9+NeNxy9cOMOSKvogRKc6bEyLxamwbjj1mzv1cbvy2ARct/S721CZOlA5c+BnqXHyNZmXSOuCKeKPsspxUkq0WmuLkqmk8P4YIrC+MbhPYkCs+Fm78+u6RqWa6Go0mtoREroppItd8Iv7Pj3Xy9PGLG0hqFk7PyCR9Yx62l+soHc3iEJFcEXleRM6aX8P+EYnIsyIyLCLPzLH+X0VkfNay94tIg4jUi8iPpi0PiMhx87E3su9o6ZwxDRU15jVRZb6D/nEvY5OGIzeURT5XZvl0LBZhV1UuLzf1z3yN3nE6BiemXPgAG4oyyEyxcbhVi/iJiDMG/QE3FhvXyXNF6YSoyHPQOqAz8ZfDpC/A6OT8MaYhJ362zsTXaC7E6eRFOE5nTbYh4s9uQBMP/nXfWZr7XXzqlmo+c3stn7m9lj9/23o6Bt18/YUz8R7egnn13ACpSdapksBEoLYonZKsFA40OsOuDy3fk0BNbeGCE1+L+BrNyqTFGXkR32a1UJmfFlcnfmWeI+pVS3Ulxs1JtHPx3V4/zf2uqebBGo0mtrQPGg7B6Y0f1+Sk4hzzXNQTyB8I8vmn3+KvfnKCL/7iVEzHudo41h7Kw9dOfM2ieRDYp5SqAfaZ34fjq8C94VaIyA4ge9ayGuAh4Aal1GbgL6etnlBKbTMfdy/3DUSKpt4x0u02SrIM41WleR5r7TfOa+ec46QlWynOXJi57cb1+bQOuOkYvOCcfr7hPAC3bbpwn2qxCFdX5Ez9H2sSh2BQ0R+DOJ3qQgdpydYpMX8uqvIcdA5N4AsEozqe1cznn36LHQ+/wENPnZxRaTObUCa+jtPRaDAa26YkWUhLtkX0uEWZKYjEP06npd/FD15p5X1Xr+Wzd2zkz26t4c9ureHTb9/Ah6+p4Ievt09FGCQySin2Nzq5PsFiaUSEPRsKeKmpP+wH2P7GPqryHctuPhlp8hzJiOg4HY1mJTLpC9A9MhlxER8MF/w5Z3xcNY3nx9gQ5Tx8gLx0O2uyUznRGd0b1NPnx1BK5+FrNPGizSzzn974sdQ02fTMikH81I+O8tirbWwszsA55qFvNP6VtCuVl5qcZNhtbCrR5z7NorkHeNR8/ijw7nAbKaX2ARfdwIqIFUPg/5tZqz4BfEspNWTuf+mGZgnAmd5x1hemI2I0MA3dS4acz82mmWOhDU5vqskH4KVpbvznG3rZVpZN4ayJgIo8h44dS0CGJ3z4gyrqcTp2m5W9D9zIH++pvuR2lfkOAkE1Y2JIszhOdo6QkWLjZ0e7+J1/OTgV9T2bkQkfKUmWhNLB5kKL+JqoM+jykueI/Ikw2WYhP90e9zidL/3iFHablb++Y8NF6/7q9locyVYefqYh4TvQt/S7aB90s2dDYsXSgOGyH/f4+e0ZJ0MuLwGz18CkL8Cr5wa4OcGidMBw3OY5krUTX6NZgYRu4KIxOVhdkE7bgAuPP7ZN2Sd9AVoHXNRGOQ8/xLay7KiL+CGnvxbxNZr40DbgpjgzZcZNb6hSdnpz2+7hCX5d38uf7KnmC/dsAaJfqbNaCQYV+071sbu2YM4sZY3mEhQppXoAzK+LLWV+ANgbOsY0aoFaEXlZRF4TkTunrUsRkSPm8rCTBvHgbN/4VJQOQKXZ26PVdOuec45TXbDw6vT1hekUZdp56awh4veOTnKic4Tb64ou2rY4K4Vxj38qukeTGFzoDxj9aOH1hemk2y9tcq3KN6tDdKTOklBK0Tbg5p5ta3jsD3fh8gY41DIQdttht3dFuPBBi/iaGDDg8kY8Dz9EaXZqXJ34b3WN8MKpXv70luqwOfK5jmT+4rZaDp7t52iCl8wlaiwNwA3r80m2WvjYo0fY/vDzfOA7rxIIKl5rHsDjDybkxAMYFwDaaabRrDxCN3BVedFx4gfVBQdrrDjnHCeojIiyWLC1LIuOwQkGxqM3kdnQPUpWatKUaKjRaGJL+6CL8ryZTR/X5pgi/vCFc1zImXr31lI2lRgTiW91zWwAqVkY9d2j9I15eNvGxLte1yQGIvKCiLwV5nHPMo9bCrwP+Ncwq21ADbAH+BDwiIiEInfKlVI7gN8HviEiYe3HIvJJU+w/4nSGj1GNFEMuL/3jHmqnVSemmtE5LQMuJn0BuoYnFpSHH0JEuHF9AS+f6ycYVDxxuAMgrIgfivDp1feJCcUFET+6TvyFcmFiSTvxl0LvqIcJX4DK/DSuKs/BbrNwqGUo7LbDbh/ZqYnf1Ba0iK+JAYPRFPGzUuKaif9Gm3ESeO/2tXNuc9eWYgBO9SS242h/Yx/VBY4ZJdGJQrrdxvfu38E/vKuOT9xUxZG2IX5yuIMDjU7sNgvXrsuL9xDDUpaTOpUXq9FoVg7N/SEnfuTPhyFXV1OMc/FDET7RbmobYuta4979ZGf0hLqG7hHqSjKnSuE1Gk1saRtwUz7rurE4KwWLzHTiv9zUT356MhuLM8hISaIq38Fb3VrEXwr7TvciQsIaWDTxRyl1m1JqS5jH00CviJQAmF8XE3uzHVgPNIlIK5AmIk3muk7gaaWUTynVAjRiiPoopbrNr83AAfM44cb9XaXUDqXUjoKC6P59n3Ma12Czr4kq8tJo7XfROuBCKVi3CCc+GJE6w24fPz7cwT/vO8tdW4pnTBSEKDLjdc6P6IrtRMI5bkyqJIqIn+tIJsNu0078JTJVWZ3nINlmYXt59pwNpYcnfGStgKa2oEV8TQww4nSiI+KXZKXSMzIZt6ia+u4Rch3JFGXOfaIvzkzBbrNMOTsTkQlvgNdbBhPShR/ippoC7r+hir99xyZ2Vebytecaeb6hN+Ey/KdTle+gbdBNMJjYUUoajWYmrf0u8tPtZKRE/mIu5OqKdXPbpr5xLHLB1RNttqzJwiJwrCM6VWj+QJDT58d0lI5GEycmvAH6xjxUzBLxk6wWijJT6DRNNkopXm7q54b1+VMTbptLM3WczhL5zek+tpdlkxflzGbNqmUvcJ/5/D7g6YXuqJT6hVKqWClVqZSqBNxKqfXm6v8CbgEQkXyMeJ1mEckREfu05TcADRF5J8tgyG3E2OSlz9QoqvIdtA24Oddn3LdXL8KJD0b1OMDf/debFGTY+T/vvSLsdiEnfk+ce/tpZpJoTnwRoTLfccmGrJq5maqsNuNRd1XmUt89EjbGanTCR7aO09FoDKLqxM9Owe0NMDrhj8rx56O+e5TNpZd2AVosQmWeg9YYRycshleb+/EmcCzNdESEz7+rjkG3l67hiYSeeKjIc+D1B+PefFmj0SyOln4X66LULDst2caa7FSanLF24o9TlpsWs0lPh91GbVEGJ6Ik4jf3u/D4g2xeo0V8jSYehCoNZ8fpgJGLH6qUbewdo3/cOyVuAWwuzaJzaIJhd/gGc5rw9I1OcrJzhFs3XRzPodEskC8Dt4vIWeB283tEZIeIPBLaSEQOAk8Ct4pIp4jcMc9xfw0MiEgDsB/4rFJqANgEHBGRE+byLyul4i7iu72GdpCWPPOaqDLfwYDLO9XTp2qR14IFGXY2mr2Hvv6BbWSnhddALjjxdZxOIuEc85CaZMWRnDgGwcp8h3biL5GWARdJVqHUjN3cWZVLUBE25nrY7SNbO/E1GsOlM+ELkJsevUx8IC7d3b3+IGd6x6hbgAuwIi8toU++B8/2k5pkZVdVbryHsiC2rMnifVcbEUaJPPEQiuKIdfa1RqNZHi397qhE6YSoLkyPfZxO3+IatEWCrWuN5rbRqJarN6M46kqyIn5sjUZzgbn+f5996zxgNLGeTWl26tS1eajJ443TRPwt5uSbduMvjv2NRvKJzsPXLBWl1IBS6lalVI35ddBcfkQp9fFp292klCpQSqUqpdYqpX4d5ljp054rpdSnlVJ1SqkrlFI/Npe/Yn6/1fz6vVi8z/mY8AYASE2e2Vg0VK2471Qva7JTSUu+dOPRcPyPd9bx9fdvu2Tca0qSlZy0JM7rTPyEwjnmoSDDnlAxjVV5aXQNTeD1B+M9lBVHa7+Lstw0rBbj93lVeQ5Wi4Rtbjs8oRvbajQADLiMkqRoxemERPx4lKKd7RvDF1BsLp1fQKjKd9A+4CaQoLEqb3aOsGVNJnZb4sw6z8f/unsLT/zRdVTEKBpiKYTcG7oETqNZOYxN+ugf91CVHz3Be31BOs1OV8yitgJBRXO/K2Z5+CG2lmUz7PZFpTdIfdcodptl0aXuGgMRuVNEGkWkSUQeDLPeLiI/Mde/LiKV5vJdInLcfJwQkfdM2+f7ItInIm/NOtZPpu3TKiLHzeWVIjIxbd2/RfddaxaLPxDkxn/czyMHm2cs9/qD/PD1NnbXFoS9DluTk0rP8CRnesd4qamfdQWOqWt2YOrauV7n4i+K/aedlGSlTDl9NRrN0nCbIn7arOrE0L3bOadrUU1tp3NjTT7v3r5m3u2Ks1K1Ez/BcI57EiZKJ0RFnoOggo4hbQpcLG0DbqqmXaM47Da2lGZyeFZz20lfgElfcM7KmURDi/iaqDLoMspkcx3RORmWmnly3XH4AGww3UMLyeOtzHfgDQQTMvcuGFSc6hld0GREIpGanPiVA0UZid8PQaPRzKS137hIroqiE39jcQYTvkDMKrQ6h9x4/cGYC95by4zPleNRiNSp7x5lY3EGNqu+lF0sImIFvgXcBdQBHxKRulmbfQwYMvOOvw78o7n8LWCHUmobcCfwHREJWRV/YC6bgVLqA0qpbeY+PwOemrb6XGidUuqPI/MONZGidcBF1/AE//zC2RnRN8/Wn6dvzMP911eE3e9dV5aSmZrE7/zLS7zSNDDDhQ9Gs7412am81aWd+AtFKcXh1kGuq85LKJeoRrMSmfCZIr59pog/vVF3tGIVQxRn2hfkxG/td/HXT57QTuwY4BzzUJBg/UYqzb9D8LX7owAAIABJREFUrScsjmBQ0Trgmvr5hdhZmcvxzmEmzXMAwMiEkZGvnfgaDTAwJeJHZ1YrP91OklWmcjdjSX33KGnJ1hmze3MRKs0LiUOJROuAC5c3QF2JzhWONCuhH4JGo5lJSFiPZpXPVjN+IhridjhC0T2xduLXFmWQkmThREdk3bZKKRp6RqlbYZPPCcQuoEkp1ayU8gI/Bu6Ztc09wKPm859i5CKLUsqtlAo1IkoBpspJlFK/BQbnelExlMf3A49H5m1ook3jeePcMebx828vXnDjP/ZKKxV5aeypDR/rUleayXN/tZtbNxXiDQTDxr/UlWbylnbiL5iWfhcDLi87KxPbwKLRrATcXj9Wi5A8ywiQmmydajpbHeVrpoU68Z98o4OfvtFJ+6AWcaNNKE4nkdCV/Uujd2ySSV/wIhF/V1UuXn+Qk50Xrj9CIr7OxNdogMFxQ8SPVpyOxSIUZ6XERcRv6B5lU0kmFsv8bphQtnJLAubih/JIF5Ltr1k8lfmJ3Q9Bo9HMpHPI+Dwpy42eE399YTppydaoNX2dzTmziW6sM/GTrBauWJPFkbY5dd0l0TU8wciET39uLZ01QMe07zvNZWG3MUX7ESAPQESuEZF64E3gj6eJ+vNxE9CrlDo7bVmViBwTkRdF5KZwO4nIJ0XkiIgccTqdC3wpTSRo7B3DIvCOK4r5wSstnB+ZZP/pPo60DXHvtRWXvAbOT7fz7Q9fxSsPvo09Gy4W8beUZtHS72Js0hfNt7BqONJqlP/vrMyJ80g0mpWP2xsgLckatqolZL5bF8VYRYCSrBQGXF48/sAltwtFfwy79bkymnj9QYbcvoQT8XPSkshMsWk9YZGEJj0q82bez20rN4xU0+P8Qv9b2ak6TkejuRCnE6XGtgAVubF3OgeDhgtwIVE6YMSqpCQlZqxKffcoSVahtkjna0aDyrzE7oeg0Whm0jHkJictiXT74puZLRSrRbhiTRbHO2PjQm3qGyc/PTkuWY/XV+fzZtfIjCiO5VK/iDg7TVjCKa+zP6Tm3EYp9bpSajOwE3hIRFIW+LofYqYLvwcoV0ptBz4N/EhELvqlKqW+q5TaoZTaUVCQuM3sVyON50epzHfwuTs34g8odn9lPx/9wWFyHcm87+qyefcXkRlZ+NPZVZWLUvDquYsbzGku5nDrIDlpSTGfjNVoViMT3gCpyeF7wYWcu0vNxF8oxZnGR2ffqGfObTz+AMc7DcNHyC2siQ4nzZ9ztH/vi0VEqMp3JGSiQyLTZuqDlbMqqwvS7WSnJXGmd3xqWegeRcfpaDQYcTpJViEjimJIZX4abTGemWwfdDPu8S84giYUqxLrcS6E+u4RagozSLbp00E0SOR+CBqN5mI6hyZYmxM9F36IbWXZnOoendeBFQma+sbjJvzsrs1HKXi5KXJCXUP3KBaBTcVaxF8incB0BXYt0D3XNmbmfRazonKUUqcAF7Blvhc0j/Fe4CfT9vcopQbM528A54DaRb4XTRQ50zvOhqIMKvIcPPSOTbzzyhL+7/u38sKnbyZrmWXnV1fk4Ei28uIZXV2xEI60DXF1Ra7Ow9do5uDZt87zf351akHbur0B0uYQ8d9eV8RtmwqnRPZoUWzG9vSMTBIIKh452HyR4eFk58hUFr4W8aPL86d6SbIKN9cmnlmgpiiDhp5RlNKmwIXS2u8i2Wq5yEggItQUptPUNza1bFjH6Wg00D7g5tVzA5zpHSPXkRzVC87KPAfDbl9EXX7zccEFuPA83oq8tITLMlNK0dC98IoCzeJJ5H4IGo3mYjqH3JTlhneORpKtZdl4A0FO94zNv/EyUEpxzumKerbrXGxdm02G3cZLTZET6uq7R1lXkD6ni04zL4eBGhGpEpFk4IPA3lnb7AXuM5//HvAbpZQy97EBiEgFsAFoXcBr3gacVkp1hhaISIHZZBcRWQfUAM1z7K+JMZNm8+1QpebHbqzi6x/YxnuvWhuRXlfJNgvXVefz27NOLUzMg3PMQ0u/S0fpaDSX4Fj7ED94uXVB27q9AVKTw5sMb9lYyCP37VxQZO5yCIn450cnOXjWyRd/cYrHD3XM2OZQy4W5cy3iLx2lFE8c6WDINbde9HxDL9euyyMjJfGE3J2VOQy6vFPxmJr5ael3UZ6XhjXM/3FNUQZnesenrj1GzDid5ZoTYoUW8TURx+MP8M5/PciH/v01fnO6b84y2kgREkljKZDvO9VLss1CbfHCRZHKfAcdgxMJFavSO+phwOXVIn4USeR+CBqNZibBoIqpEx/gRGd0c/H7x72MTPhYHycnvs1q4brqPH57pn9ZQt3LTf08fbwLgIbuEd2MfRmYGfYPAL8GTgFPKKXqReQLInK3udn3gDwRacKIunnQXH4jcEJEjgM/B/5UKdUPICKPA68CG0SkU0Q+Nu1lP8jFDW13AydF5ARG89w/VkpFtoGCZsmc7R1HKdhYHL24xZtr8+kYnJiKxWztd+HyLLTFwuolOOte4Q2zr8gO3dRWo5mTzNQkPP4gk775KxwnfP45nfixYkrEH5ng+YZegIsMD4daBqfiXXQm/tJpH3TzNz89yf/34rmw6885x2l2uri9rijGI1sYoYbmh8z+CJr5aR1wXRSlE6KmMJ2RCR/OcSPKamTCh9US3fSQSKJFfE3EOdwyxNikn//xzk08/olr+c69V0f19UK5dbFq9nGyc5injnXx0RsqsdsW/uFflWfEqsSjCe9chBp6bF6z8IoCzeII9UNoS7AqjEshIneKSKOINInIg2HWf1pEGkTkpIjsM92Y09dnikiXiHzT/D5NRH4hIqdFpF5EvjxtW7uI/MR8rddFpHLauofM5Y0ickf03rFGY9A/7sHrD1KWE30nfklWCgUZdo5HubntVFPbODnxAW6qLaBreGJZ/Wu++utG/uLHx/nmb87SPTKpJ5+XiVLql0qpWqVUtVLqS+ayzyul9prPJ5VS71NKrVdK7VJKNZvL/1MptVkptU0pdZVS6r+mHfNDSqkSpVSSUmqtUup709bdr5T6t1lj+Jl5rK3msf47Nu9esxAae40qodooivi7zdiC355x0tQ3ztu/8Vs+/cTxqL3eSuCZk91sf/h5DjT2TS073DqE3WZhyxp93tNo5iKUZ70Qx/ql4nRiRYbdRlqylZ6RSV44ZYj4h1uHpiYhAkHF0bYhrluXR0aKTTvxl0Ho+vPp411hDZWhSZTbNiWmiF+V7yA/3c6hFt1DZiG4vX5a+l2sn+PeJ1RheNbMxR+e8JKVmrRi4uq0iK+JOPsb+0i2Wfj9a8q5rjqPwozo5smV5aZikdjElSil+MJ/N5CfnswDt6xf1L4VebGdbFgIoVigTdrRGDUsFjGbLyfO7/1SmNEG3wLuAuqAD4lI3azNjgE7lFJXYrgnvzJr/cPAi7OW/ZNSaiOwHbhBRO4yl38MGFJKrQe+DvyjOY46DOfmZuBO4Nuh2AWNJlp0DBmfI7Fw4osIW9dmcyLKIv5ZU4iriaOIv7smH4CDZ5cWqRMIKk6fH8Vus/BPz50BFhdnp9FoFs+Z3jGSbRYqcqN3PqzIc1CZl8b+xj7+5qcn8PqDPNfQS/syJvxWOs839DIy4ePjjx7hx4faefGMk/2n+9halr0o85BGc7mxGBF/whsgNSm+/08iQnFWCvtO9dE76uHuraV4/cGpCJ1TPaOMefzsqsolKzWJUS3iL5n2QeMzpXfUw2vNFwvhzzf0smVNZtQTJJaKiLCrKofDrdqJvxBebxnEF1DcsD4v7PrQPVHoHqml30Vhhj1m41suWsTXRJwDjX1cU5VL2hw5c5HGbrNSmp0aE5H0mZM9HGkb4q/fvmHReWlVoYqBBHJkN3SPUpmXRvoKKR1aqVTmJ14/hEuwC2hSSjUrpbzAj4F7pm+glNqvlArdYb+G0RQRABG5GigCnpu2vVsptd987gWOTtvnHuBR8/lPgVvFmAa/B/ix2fiwBWgyx6bRRI3OIaNSam0MnPgA28qyOOd0MToZvRuz+u5RstOSKMmK7oT6pajIc1CWm8rBs/1L2r/ZOc6kL8j/fNdmrq/Ow2YR7cTXaKLM6fNjrC9Ix2aN7u3i7toCDjQ6Odo+zIN3bcQqwqOvtkb1NROZo+1D7K4t4Jp1uTz41Jvc9/1DtA64eNeVJfEemkaT0ISaUq4UJz4YVZntg24sAp+7ayPJVgsvNRnXSiExf2elIeJrJ/7SaR9wYbdZyLDb+PmxrhnrnGMejrYPcfum4jiNbmHsrMyla3iCrgRKdUhUXjrbT7LNMhVDNJuCDDuZKTbO9I0zMuHj9eZBbt6QeA2N50KL+JqI0jHo5pzTxZ4NhTF93ap8R9TF8UlfgC//6jR1JZm8b0fZovcvyrSTlmzlnDNxxNzG3jHtwo8BVfnptA+68QWC8R7KQlgDTO+q1Gkum4uPAb8CEBEL8DXgs3NtLCLZwLuAfbNfz8xpHgHyljAOjWbZdAzGzokPRnNbgJMdI1F7jXqzeXm8S0Rvqing1XMD+JdwHmzoMarGrqrI5vv37+QXf34TORForKnRaObmzPmxqObhh9hdY9w437qxkD/avY53XFHCE4c7GL8Ms/GdYx46Bie4aX0+/3H/Lr7xgW386OPXcPIf7uDe6yrjPTyNJqGZcuIvIDv+Uo1tY0lRpmGw2FGZy5rsVK6uyOHg2X4mfQEeP9ROVb6D0uxUslKTGNYi/pJpH3RTnpvGnVuKefat80x4jcgit9fPZ548gVJw55bEF/EBDrfo1kHz8dLZfnZV5pIyR7WNiFBblEFT7zgvnnHiDyrenqD9EMKhRXxNRAnlN+6J8UxWRV7asrJ2F8K//7aZruEJPv+uurBdrudDRNhYnEGDGWETb5RSdA9PUBbFMmmNwaaSDHwBNZW7luCE++MO241SRD4C7AC+ai76U+CXSqmOOba3YTQ2/JdQvvIlXm9B4xCRT4rIERE54nQuLapDownROTRBfnoyqTFyZ125NrrNbX2BII3nxxKiCey16/IY9/g51TO26H3ru0dJtlmoLkgnJcnKhhgIixrN5cyI28f50cmo5uGH2F1bwGdur+XLv3slIsIf3ljFmMfPT4+EvZRY1YR6pGwvzybZZuHd29dw/fp8XTGr0SyAkIi/ELF7whv/xrbAVJVkSEC8sSafUz2j/PWTJzjbN84/3L0ZMKoMtBN/6bQNGCL+e7avYdzj59FXWznUMshHHnmdl846+crvXpnw15abSjLJsNt4fZaI3zs6uaBmzpcLfaOTNPaOcaMZ5TkXNUXpnOkb4/mGXvLTk9lWlhOjES4fLeJrIsqBRifluWmsyw/fCTpaVOY5GJnwMeTyRuX450cm+faBc9y1pZhr14XP1loIm0uzaOgZJRimoUqsGXR58fiDcY1YuFwIZTeHGgknOJ3A9FKTtUD37I1E5Dbg74C7lVIec/F1wAMi0gr8E/AH05vYAt8FziqlvhHu9UyRPwsYXOg4lFLfVUrtUErtKChYOWVwlzPfe6mFN9oS00XSOTQRMxc+GDec6wocUWtue845jjcQTIj8+F2mg+hQ6+J/9/XdI2woyiApyrEeGo3G4EyfMdm2oSj6okayzcKf3VpDgZlHu60sm+3l2Tz6altCXC/HkqPtQ9gswpY18T9nazQrjYVm4iulcPsSI06nKj8dq0V4e53hAr9xvSE8PnOyh4/fWMXNZvNvHaezdJRSdAy6Kc9L45p1eazJTuXLvzrN+7/zKm91jfLtD1/F+3cuPmUh1lgtwtWVORyedh29/3Qfu7+yn6891xjHkSUWoTiq0P/SXNQUZjDs9vFc/XnetrFwSSbdeKHvhjQRY9IX4JVzA+zZUBDzsv1Q3nxLlHLxv/LsaQJBxd++Y9OyjrO5NJNxj3+qeWI86R6eBEjYBi6riap8B6lJ1qlIiATnMFAjIlUikozRXHbv9A1EZDvwHQwBvy+0XCn1YaVUuVKqEvhr4DGl1IPmPl/EEOj/ctbr7QXuM5//HvAbpZQyl39QROwiUgXUAIci+1Y1sWZg3MPDzzTwpV+civdQwtIx5I5ZHn6IbWuzOd4xjPFnH1nqu4xzTiLkxxdnpVCWm7roMmCl1FQkkEajiQ1NfUbl4Po4NcT+6A1VtPS7OHCmb/6NVxHH2ofYXJo5ZwSARqOZm4yUJETmF/E9/iBKEbOqy0vx7m2l7Pv0zZTnGQaSLWuyyHMkU1eSyWfv3DC1XaYp4kfjWnG1M+Dy4vIGKM9Nw2oRfvJH1/KfH9vFf35sF89/ejd3blk5/Uaur86jqW+c+75/iG/tb+ITjx3B4w9ONe7VGFE6of+hS1FTZFzfePxBbq9L7Cil2SxLxBeRXBF5XkTOml/D1iCIyD+KyFvm4wPTlv9ARFpE5Lj52GYuzxKR/xaREyJSLyIfnbZPuYg8JyKnRKRBRCqX8x40kaO+e4QJX2DeWa9oUJFniPhtURDx+8Ym+fnxLu6/oXLZ0TN1pghRnwCROt0jRlOU0iwt4kcbq0XYWJKREL/3+TBz6R8Afg2cAp5QStWLyBdE5G5zs68C6cCT5rl77xyHA0BE1mK49uuAo+Y+HzdXfw/IE5Em4NPAg+Y46oEngAbgWeBTSildK7jCefncAABH24dp6lt8rEo0CQTjEzG2tSwb55iH86OTET92ffcoKUkW1hXER4ibzc7KXA63Di7qJrRnZJJht0+L+BpNDGl2jmO3WeJm9LhrSzHFmSl8/6XWuLx+PPAHgpzoGGF7+cop6ddoEgmrRciw2xidR8R3m3noaQkwWWazWqiclmBgtQhP/PF1/PDj12C3XRhfVmoSXn+QSd+K6K+WUIQE7gpzomRtTho31RRwU03BlIa0Urjv+ko+e8cG6rtH+OqvG7m6ImfqPkJjGH9eaurn+vX5WOZx1tealYYpSZa46JfLYblO/AeBfUqpGowmhQ/O3kBE3glcBWwDrgE+KyLT78Q+q5TaZj6Om8s+BTQopbYCe4CvmY5QgMeAryqlNgG7gMvLopHANJsNW2tiUHo7m7LcVCwCLf2Rn4V8sdGJUnDPttJlH6u2KAOrRRIiVqXH7Gxekq3jdGLB5tJMTnUnRpTSfCilfqmUqlVKVSulvmQu+7xSaq/5/DalVNG0c/fdYY7xA6XUA+bzTqWUKKU2TdvnEXPdpFLqfUqp9UqpXdOy8lFKfckcwwal1K9i8+410eTgGSfpdhtWi/DkG53xHs4Mekcn8QVUzJ34oea2J6IQqdPQM8KG4syEKRHdWZnLgMtL8yIa0YcmP+u0iK/RxIxmp4uqfEfczh1JVgv3XlfBS039nOlNrAnfaNHYO8aEL8D28ux4D0WjWbFkpSUx7L50vK7bazTNTkuAxrbhqC5IJ8eRPGPZQqOCNBfTbvZNLF8FfQDtNiufumU9L33ubfzH/Tt59A93UZWXhnNci/gAb3WN0jfm4cb188dfF2bYyUlLYndNQUJU5SyG5Yr49wCPms8fBd4dZps64EWllF8p5QJOAHfOc1wFZIiRyZKOkY/sF5E6wKaUeh5AKTWulNK1IwlC24Abq0ViLoCAcUIrzU6ldRHCwEI5cMZJYYY9Io0BU5Ks1BSmJ4Qju3tkkmSbhbxZFwma6LC5NIuxBIlS0mjiQcgdsbs2n1s2FPLU0S78gcRxFHUOGRObZTHMxAej8XWSVTjeEdnJXaUUDQkWQ7PTzMVfTKROffcIIrCxOHHeh0az2jnnHKc6zhU8H9pVjt1m4T9ebo3rOGLF0XZjIvcq7cTXaJbMQrLjJ0wn/koS7rJTjft1LeIvnpATP5Y9r6JNSpKVWzYWkpJkpSDDjnPMo6OWgMdebSU1ycqdm+ePSBIRfvDRXXzhni3RH1iEWa6IX6SU6gEwvxaG2eYEcJeIpIlIPnALM5sVfklETorI10XEbi77JrAJo4nhm8BfKKWCQC0wLCJPicgxEfmqiKycs+8qp2XARVlOatwaz1XlOyIep+MPBDl4xsnNtZHL+a8rzUwMEX94gtKslJj3L7hc2TwrSungWSeDUWrErNEkIuec4/SMTHLj+gLet2MtzjEPL55xxntYU3RMXeTHdiLabrNSV5IZcSd+59AEo5P+hBLxqwsc5DmSF9Xctr57lKo8Bw57YjrmNJrVhtcfpGNognUF8Y0ZyHUk857ta/j5sU5GJ1e/cHWsbYj89OS4mKE0mtVCdmryvEL3VJzOChLxtRN/6bQNuCnOTFm1vUYKMuxM+oKMe/zxHkpcGRj38PSJbn736jVkpSUtaJ+tZdkUZ628VIp51VYReWFanv30xz0LeQGl1HPAL4FXgMeBV4HQX9hDwEZgJ5ALfM5cfgdwHCjFiOH5phnBYwNuwmiYuBNYB9w/x7g/KSJHROSI05k4IsFqprXfFddcsfWF6ZzpHcfjj1xs9rGOYUYn/dyyMdz81NLYXJqFc8xD31jk848XQ8/IJCU6Dz9mTI9SOtQyyL3fO8T3Xmqef0eNZpVw8Gw/ADfV5PO2jYXkpyfz+KGOOI/qAiEn/po4CChby7J5s2uEQATjtkIThptLsyJ2zOUiIuyozOHwIkT8hu5RHaWj0cSQ9kEXgaCKu4gP8LtXr2XSF+S3syZ8lVK80NDLvlO9cRpZZPEFgvymsY8b1udrc41GswwW4sR3r0AnfkjEny8qSHMxHYPuVRGlMxcFGYYP+nLPxX/8UDtef5D7rquM91Cizrwivpl9vCXM42mgV0RKAMyvYfPpzVzjbUqp2wEBzprLe5SBB/gPjIx7gI8CT5nrmoAWDLG/EzimlGo2my/+F0befrjX/K5SaodSakdBQcHCfyKaJaGUom3ATVV+/C74b1yfz4QvwKFFlOnPx4HGPqwW4YYINrsIuSIb4uzG7xme0Hn4MSQUpfRm1yhfeKYegDe74l+RodHEioNn+6nMS6MsN40kq4UPX1PBC6d6eckU9+NN64CL0qyUGY3EYsW2smzGPX7OOccjcjylFK+e68cisCEOfWouxc7KXDoGJzg/Mv9EdueQm67hCbaV6YxojSZWNPUZVa3xjtMB2F6WTVZqEvtPXxDx67tH+MB3XuPjjx3hM0+eWBURAi819TPs9vGuK5fff0ujuZzJXEicji+xM/HDoZ34S6dt0EV53ioW8dMNPedyFvF9gSD/+VobN9Xkx6U/Z6xZbu7JXuA+8/l9wNOzNxARq4jkmc+vBK4EnjO/D00ACEae/lvmbu3Area6ImAD0AwcBnJEJKTKvw1oWOZ70ESA/nEv4x4/lXE8QV5XnUeyzcKBxshVXhxodHJ1ec7UB2ckqJsVqxIP/IEg50cnWZOtnfixpK40k9+ecfJW1yjFmSk0dI+siptPjWYuXB4/z5zs5unjXbzWPMBNNRcm1f9kTzVV+Q7+9udvTuWTxpOmvnGqC+MjWoWa2x6PQKTO0fYh3vPtV3j01TZ21yZes6bdtcbfwFPH5m9sHJrgCe2j0WiiT3O/MZkYT2NOCJvVws21Bbx4po9gUOHy+PnwI69zzjnOzbUFDLt9qyKa8L9PdJOZYuOm2siZhjSay5GQE/9S91crMk4nTYv4S2HSF6B31HN5OPEv4+a2LzT00jvq4aM3VMZ7KDFhuSL+l4HbReQscLv5PSKyQ0QeMbdJAg6KSAPwXeAjpose4Ici8iZG7n0+8EVz+cPA9ea6fcDnlFL9SqkARpTOPnOdAP++zPegiQCtZhZ9RRwv+NOSbVxTlcuBxrAFIYumb3SS+u5R9myMrHiQmZJEeW5aXJ34fWMeggodpxNjQrEWV5Vn88nd6+gf99J3Gc+aa1Y///biOR740TH+4sfHcXsD3LrpQjRZSpKV//2eK2gfdPPP+87GcZSGcz2ejRyr8hxkptg41r48EV8pxScfe4OekQm+/N4reOQPdkRohJGjtiiD3bUFfP+lFiZ9l568OdjUT1GmnZo4Ta5oNJcj5/pcFGbYyUiJnIFlObxtYyH9415Odo3w0zc6GXb7+O4f7Ji6WT/njGw/rFjgCwR54nAHIxM+Jn0Bnqvv5Y7NxXGpBNNoVhPZaUn4AoqJS1xfTMXprKCM9Ay7DREY1SL+ogj1u7osRPzLWFM4fX4MYIZZbDWzrBoipdQApmN+1vIjwMfN55NA3Rz7v22O5d3A2+dY9zyGm1+TQLT2GxfQVXHMxAfYs6GQh59poGPQTdkyT9YHzPzNPbWRy8MPceXaLA63DqKUikv2Zc+Ikf2s43Riyw3r88hzJPMPd29m0hcEjLLwokz9e9CsTn711nl2Vubw5d+9ErvNwtqcmefl66rzeN/Va/n3g8184qYq8tLtcxwpuvSMTOL2BlgfJ7HYYhGurlhcVnw4OgYn6B/38L/fcwUf3FUeodFFnk/tqeYD332NJ4508AdzZFcGgoqXm/q5dWORzojWaGJIc3/8JjTDcXNtASKw71Qve090s708m6srcqbEmWbnOLuqcuM8ysWx93g3f/Ozk/y/19u499oKxj1+3rVVR+loNMtleuzMXHE5oepPh33lxOlYLEJmShLDWsRfFO0hEX8Vx+lkpyZhs8hlLeIPurxkpyWRZF2uR31lcHm8S03UaR1wYbMIa+PQEHA6ezYYs2+RcOO/2OikKNPOppLI52rtrimgd9QzNWsYa7qHjSxiHacTWzYWZ/LG39/OlWuzp/6u6nUuvmaVcs45TlPfOO+8ooTqgvSLBPwQH9xVTiColi1gL4emPiM+Il4iPsDOqlya+saXFQ1xrGMIgK1lidPMNhy7qnK5uiKH77zYjC8QDLtNffcIw24fu3W8hEYTNR4/1M4nHjvCji++wJ8/fgylFM1OV0I0tQ2R40hme1k2jxxsoW3AzcdvXAcY17B2myVivURiyc+PdZHrSOZUzyh/87OT5DqSub46L97D0mhWPBcawM4tdq/EOB1YWNNezUxCk71lc9yDrAYsFiE/3X5UGzQQAAAgAElEQVTZi/i5juR4DyNmaBFfExFa+92szUnFFufZr3X5Dspz05adi+8PBPntWSd7aguj4gC8eWqyIXL5/Yuhe9h04mdpB3i8yEhJojIvLa69ETSJi8cf4IEfHeX0+ZX79/Hr+vMAvH1z8SW3u2JNFilJFg61DMViWGEJiUDxdJ/uqjScpMuZzDjRMUJKkoXaBG/qJCJ86pZquoYn+NIvTjE2efFN6UEzDz+SjeU1Gs0F+sc9PPTUm9R3jbCuwMHeE938xIx4SSQnPhiROhO+AGuyU7ljcxFgCBdV+Y4VF6dzfmSSl8/185FrK/j2h6/GZhHu3loa93sojWY1sJAGsBNePyJgt62s/zkt4i+ejqEJUpIs5KevboG3IMN+WWfi9497yHfEp5o7HqysM5cmYWkdcFGZAA2wRIQ9Gwp45dzAvFm7l+Jo+zBjk/4pZ3+kKcpMoa4kk/0Ryu9fLD0jk2TYbQmTd3q5srk0i/qekXgPQ5OANPWN88zJHv7twLl4D2XJ/Lq+l61rsyidp+In2WZhW1l23J34WalJcb3Iv2JtFsk2C4dbliHidw6zpTRrRZST3rKhkN+9ai0/eKWV3V/Zz9PHu2as/+0ZJ3UlmeTHKWJJo1nttJhRmF967xX88OPXsKEog8/vrQdIKCc+wG11hnD/sRurZojd1YXpNK8wJ/7Tx7tQCt6zfQ231xXx4mdv4aF3bIz3sDSaVcFCRHy3N0BaknXFRfVlp2kRf7F0DrlZm5O24n7Xi6UgQzvxtRNfo1kESila+11UxjkPP8SdW4qZ8AX4f6+1LfkYBxr7sFmEG2qi5wDcs6GAN9qGGA3jQIw23cMT8wprmuhTV5pJx+CEviDTXEQo8upXb51fkX8fPSMTnOgYnteFH2JnZS713SOMe/zzbxwFjKa2jrhe5NttVratzeZw29IqEnyBIG91jbC1LDvCI4sOIsLX3r+VvQ/cQHluGn/71JsMu40oIZfHz9H2IW7SUToaTdRoMR3s6/IdJFktfOk9W/D6jXirRHPibyzO5Lm/2s3911fOWF6d76B90I3Hv3TjTqz5+bEutpdnU2Wan0qzU3VDW40mQixIxPcFSJ0jLz+RyUxNYuQSMUGai+kYnKAsznHPsaBAx+mQu8qrLaajRXzNsnGOe3B5A1QmSMOQ69blsbu2gH/ed3bJ2cL7G51cVZFDZhSd6rdsLCQQVLxkRgbEku6RCd3UNgHYXJoJwKmelRuZookOXUNGhqPHH+SZk91xHs3iea6+F4A7FiHiBxUcXaKAvVya+lxxzcMPsbMqh/quEdzexU9mNJ4fw+MPsm2FiPghrlybzT/+3pW4vAEefcWYfP/P19rwBRRv2xD5xvIajcbgXP84SVaZ6leyozKX37+mnFxHckIaPWqLMrBYZk60VhemE1TQNuCO06gWR0P3KKfPj/He7WviPRSNZlWSlWaK+JcQuye8gRWXhw86TmcphJz4q52CDDsDLi+BoIr3UGJOIKgYcnvJ0058jWbhtPYbF86JEKcDhrvv79+5Cbc3wP99vnHR+/eOTnKqZ5RboiwebC/LJjPFFpEmvIulZ3iSkqzEu0G73NhcajSf1Ln4mtl0j0ySbLOwoSiDJ490xns4i+b5hl7WFTgWLIxfVZGDRZaXB79URtw++sc9iSHiV+biDyqOtQ8vet8TncY+K03EB8Nle9umQv7jlRZO9YzyjRfO8Pa6Iq5Zpxs9ajTRosXpoiLPgXWaMP7wPVv4zWdunrEskQlVDKyUSJ3HD7WTbLXwO1eWxnsoGs2qJD3ZhkXmi9Pxr2gRX6nLT6hdCiMTPkYn/ZTlrn7NoyDDPiVmX24Mu70EFZdVnM7KqyPSJBytA0Y5blWCiPgANUUZfOSacv7ztTa8/uCMm5G60izuvbZizn1fNJvNRisPP4TNauGmmgKea+jF+tRJ7DYrf3FrDTlRPgFN+gIMuLys0U78uFOQYacgw059l87F18yka3iCNdmpvG/HWr74i1Oc7R2jJsGblYaY9AU41Dp4yfPsbNLtNjaXZnFoGXnwS6UpAZrahrjanMw41DK46IauJzqGyXUks3aFlg3/6S3ree+3X+ED33kVm8XCF+7ZEu8haTSrmpZ+10XX7laLkJ22cm6EQ+NfCc1tB11ennyjg3dvL436tb5Gc7lisYgROzNPJn7qChTxs1OT8AcVbm8Ah13LePPRaVY1Xy5OfADnmOey6yUVSt7Iu4zet3bia5ZNa78Lm0VYk2Clt395Wy3byrI50Ohk36k+9p3qY+/xbv7X3nr8geCc++1v7KM4M4WNxdEXzN63Yy2pSVaeb+jlB6+0su909F359d2GYLwuAQQrDdxQncez9efpHZ2M91A0CUTXkCHiv2f7GmwW4adHV44b/1DLIF5/kBsX2VNkZ2UuxzuGY55tfK7PEPETwYmfkZLEppLMJU1mnOgYYevarBXbvOuq8hyuXZfL6KSfz925geIsPdEcTUTkThFpFJEmEXkwzHq7iPzEXP+6iFSay3eJyHHzcUJE3jNtn++LSJ+IvDXrWP8gIl3T9nvHtHUPma/RKCJ3RO8da6YTCCraBtysSyADzlJw2G2UZKVMnccTmcdebWXSF+STu9fFeygazaomewEi/kp14gMM60idBdExOAFA2WUm4l9uDIRE/MtoclyL+Jpl0zrgoiw3DZs1sf6cchzJPPWnN3Do726benz+XXX4g2qqaeRsfIEgL53tZ8+GgpgIIXs2FPLqQ7fy6kO3YrUIbQPRdxLtP+3EapFFuzw10eHTt2/AH1B85dnFRz9pVi9G8+kU8tLtXLE2i5MdK6da4+BZJ8lWC9dU5S5qv11VOXj8QU52xva9nnOOk/z/s3fn8W3dZb7HPz/JsrzLa7zHdjZnb9ImKV1J95bhthQotAMzZZveXujAwGxwZ4bhlmGGdTozwAww7AxDgQ6lC4U2pEkX6JK2SdqsjhPb8b7Jkm0tlmX97h/nSJFteZdsyX7er5dfsY+OpOM2kXSe8/y+T5olaTp1rlxfzKFm55xyT4dHgjT0DKXMUNupfO72bfzlTfW859LZr+IQc6eUsgJfB24BNgN3KaU2T9jtg8CA1nod8ADwBXP7MWCX1noHcDPwTaVUuCXw++a2WB7QWu8wv54wj2MzcCewxbzfv5vHJuKgqc8zZT5uh8tHYCyUVKto52ttSQ5n+5K7E98XGOOHL7Rw3cZVrFuVGqvqhEhVjkzbtIVub2CMTFvqdbJHhvbKcNtZudCJn1yNpolQkrNyi/jhTvyVFKeTXFVXkZKa+7xJM9R2JrVFxslK0xTF8tdaBhgaCSY8Smcim9VCVUEmTYtwEnKwoYdLVhdEPgiIpbW6KIsPXFnH/7zWxtHWuedgi9T29Kluvrr/DF/dfyYyH2MkOEbP0AiV+cbral1RdiS2LBU8d6aPS2oKyEqf2wnSZWuKyc1I45+faljUvM/GnmHWFGcnTQb0TVvKCIY0T5/qnvV9DjU70dqI40lla0ty+Mg16yYNrxRxtwdo1Fqf01oHgAeB2ybscxvwA/P7h4DrlFJKa+3VWocnL2cAkX+sWutngbksI7kNeFBrPaK1bgIazWMTC+TyBrjxgWf4t/1nYt5+zvy8uRxWZa4pyeZcz3DS5ES7faP86MUWhvwXCm0PvdqK0xOQLnwhFsFMcTq+FM7Eh+nz/sUFbQM+cuxp5Gct/5pHpBN/eOUV8aUTX4g50lrT3G8MxkoF4Y6jqTreDzb0krZEXeo1i1Co6xnyc6x9kDcv8kUKMb2PXLOW4hw7H33wMPf992vc99+v0dA9tNSHJRLM7R3l3v96ja/sa+Ar+xr42INH0FrT5TZWClWYcyvqirPpdPvxBRY3ZmY+eob8nOoa4qoNc38NdWTZ+OQtG3nhXD8/f3Vx4oO01rzR7qZ+EeLTZmtHVT6rcu08eWz2RfznGvqwp1nYXTu31Q9ixaoEWqN+bjO3xdzHLNq7gSIApdSlSqnjwBvAvVFF/encp5R63YzcCV9tms1xiHk42+thdEzzgxea8QYm/+8JD4JdLp34QyNBepKgA/Fk5yC3fu15/u6Xx3j3N1+kZ9DPY0c7+IdfneSSmgL2zHGFmhBi7hyZNgaXYZxOnhTx56RtwEtVQWbKxkzORbY9jax064rsxO83L1yspFkzUsQXC9I7NII3MJYyJwEluXay0q1TdrwfONXDrtoCcjMW/4ptXVEWLX3ehHYSLdbQXjE3uRk2vvCObdjTLJzoHORE5yCekdnUREQqe/RoO4FgiEc+cgX/9PZtuH2jNPV5aHcZGY6V5vLPWvP1NRW68X/X2AfA1evn9xpz1+7V7Kkt5HO/OknfInSTNHQP0zM0whVrkydezGJR3LSljGcaevGPzu7CzfONveypKyTDlnonpWJJxDqjnfjhY8p9tNYvaa23ALuBTymlZhpg8B/AWmAH0Al8ZQ7HgVLqHqXUK0qpV3p7e2d4KgEXmlVc3lF+dqh10u1NfR5y7WkU56T+SW94htWJjsElPY6XzvVz+7//Dl9gjL/9g00093u45V+f409/cphtlQ6+9UeXrIhikhBLLT9rpk781BxsGy5SDngDS3wkqaFtwJc0UZmLoSTXviKL+E5PAEemDVuSRXsn0sr5TUVCNPcbWWO1KVLEV0oZHe8xivhdbqODdG/9qiU4MuO/4dBIMLIkKBEONvSyKtfO5vK8hD2HmJ/rNpXy1MffzNN/vpen/3wvO1endiyGmNnPX21jU3ke26sc7FxtZJkfbXPRPmAW8c1h4eGLpLFet5LNcw19FGanz/s1xmJR/OPbt+ENBPnGwbNxPrrJnjtjFATnOoQ30W7aUoZvdIxnG2YuWHa5/TR0D3NVkv0OIqm1AdVRP1cBHVPtY2beO5gQlaO1Pgl4gK3TPZnWultrPaa1DgH/yYXInNkcB1rrb2mtd2mtd5WUSBPCbDT3e7EouKjKwbefbyI4Fhp3e1Ofh7qS7GVRVN5S6QDgWPvSzo756aFWstLTePyjV/Khq9bw4D1vIj3Nwh2XVPHjP7mUIjOzWAiRWA4zTidWY5zWGu9oanbih3PPuwdjz/YTF2itaXV6V0QeflhJzvIq4geCoVk1M/V7AisqSgekiC8WKFxUSpVMfIC64ixazIsP0Z5pMPKol6pLPZzXn6jhtsGxEM819C7a0F4hxNROdQ3yepubOy6pQinF+lW5ZKVbOdrqpsPlRykocxjNreGLpOeSvIjfM+TnYEMvV6wrXlCm+bpVOVxUlb8oA26fPdPH2pJsKvKT60P+pWsKcWTa+M3xrhn3fd5c/XDlOiluilk7BKxXStUppdIxhss+OmGfR4G7ze/fCTyttdbmfdIAlFI1QD3QPN2TKaXKo368HWM4bvg57lRK2ZVSdcB64OX5/1oirLnPQ0V+Jh++Zh1tAz5+fWz8a8m5Xg9rUqQBZyY59jTWFGdzrGNpi/iHW13sqilgVa7x3r29Kp/ff/JavnTHRdjTUq9gKESqcmTaGAtphmOsag6MhRgL6TnPbUoG6WkWinPSpYg/Cy7vKJ7A2Moq4ufa6R5aPn83/uynh7nxgWdnrI05hwMraqgtSBFfLFBTv4c0i4p0jKaCmqJszju9k7qSDpzqpdyRQX3p0mQjhwt1TX2TLzDEw5FWF4P+4JKtNBCpQSl1s1LqtFKqUSn1yRi3f0IpdcLMNt5vFnGib89TSrUrpb4Wte1zSqlWpdTwhH0fUEodMb8alFKuqNvGom6bWFxKeT9/pQ2bVfG2nUb8s9Wi2Frp4Eiri3aXl5Ice+SkP8eeRkmuPak78V3eAH/8nZfxBcb40JV1C368+rJcTncPJTRezD86xstN/Vw1z+ifRLJZLVy3cRX7T/bMmH363JleinPskUgJIWZiZtjfBzwJnAR+prU+rpS6Xyl1q7nbd4AipVQj8Akg/H5wJXBUKXUEeBj4sNa6D0Ap9RPgBaBeKdWmlPqgeZ8vKqXeUEq9DlwDfNw8juPAz4ATwG+Aj2itk3/4Rwpo6fdQW5TNDZtKqS7M5JeH2yO3+UfH6HD7qCtO/aG2YVsqHRxrX7o4HacnQFOfZ9IqSmmaEWLxTTcANjxfKjNF4wfLHBl0updPoTZRWgeMekp1Yeo0mi5URX4mHS5f0gx5X6jjHYOcd3p55zde4FTX1O/v/Z4RKeILMRct/R5WF2aRlkIZVHVF2QRDOpI7DTA6FuJ3jX1L2qVeVZCJ1aISVqg72Wm8+O2qkZgWEZtSygp8HbgF2AzcpZTaPGG3w8AurfV24CHgixNu/yzwzIRtj3EhPiFCa/1xrfUOrfUO4KvAL6Ju9oVv01rfOvG+qSwQDPHw4Xau31Q67kPHjup8TnQM0tzvjeThh9UVZ085y2Op+UfHuPu7L3Ouz8O3797FRdX5C37M+rJc3L5RugcTtyz01ZYB/KMhrp7HEN7F8J431eANBHnf916eckZGKKT5XWMfV64rWtDqB7HyaK2f0Fpv0Fqv1Vp/ztz2aa31o+b3fq31HVrrdVrrPVrrc+b2H2mtt5ivzRdrrX8Z9Zh3aa3LtdY2rXWV1vo75vY/0lpv01pv11rfqrXujLrP58xjqNda/3px/yssX839XmqKsrBYFFvKHbQ4vVG3edAa6kqWRyc+wNaKPNpdPgYSGEk5nSOtAwCRaDwhxNLJzzI+WztjvB54zSJ+KsbpAJTlZdAlRfwZtZnRpCupE7+6IBP/aIi+4dSfmRAcC9E+4OOWrWVYleKub70Y898zGP/Oi5bBfJ+5SJ3Kq0hKTX3GSUIquTAk8sIJzastAwyNBHnzhqXrUrdZLVQVZCZseGWH24/NqiiWTE4xtT1Ao9b6nNY6ADwI3Ba9g9b6gNY6/I/nRYwMYwCUUpcApcBTE+7zYnTRZgp3AT9Z4PGnhIbuIZyeAG/ZVj5u+0VV+QTGQrzaMjAp3qWuKDtpB9u+cK6fo21uvvCObVyxLj4F8Q3miqjT3UNxebxYnjvTh82quLSuKGHPsRCX1BTw1bsu5vU2Nx/8wSF+8VobDx9uoydqqezJrkH6hgNJuZpACLE0XN4Abt9oZJ5KdWEmrU4voZDRndfUa7yXLJc4HYCt4Vz8JYrUOXzehdWi2F7lWJLnF0JcsKnMmMt0NEYsY7iIn4qDbcHoxO+SOJ0ZtZoXrlfSYNvw79o2kJhUh8XU6fYTDGn21pfwgw/swe0b5esHGiftFwppBryjFGWvrPqWFPHFvGmtjeW6KXYSEM7vj+54P3C6B5tVccW6pS3m1CawUNfh8lHmyJBuTTGdSqA16uc2c9tUPgj8GkApZQG+AvzlXJ/UjOSpA56O2pyhlHpFKfWiUupt09z3HnO/V3p7Zx4CmgzCH67qJrx2XlRtnPyPhTRVE4v4Jdn0DQcY9E8frbIUGrqMQvu19aVxe8xwET/82Inw3JleLl5dQLY9eXNRb95axpfv2M7LTU4+8bOjfPynR7n/sROR2w+eNv7Oy1BbIURYeNVWjTlraXVhFiPBEL3Dxsqm8HyVVPv8Pp2tFeHhtksTqfPa+QE2luWmZM62EMtNdWEmpXl2Xm5yTrrNF+nET81/q+WOTFze0VkN/FzJmvo85GWkRaKVVoJwdFDrgG+GPZPfeeeFOKT6slzuuKSaH73QErk4E+b2jTIW0hKnI8Rs9Q6N4A2MTSpEJbuSXDvZ6dZxxfJnTveyq6aQ3IylfaGvK86muc+bkCyzTpefcsfKWVIm5iXWFZ6YfxmVUu8FdgFfMjd9GHhCa90aa/8Z3Ak8NCELebXWehfwh8C/KKXWxrqj1vpbWutdWutdJSWp0Y0cXuJZPaE7pDI/M7JSZmInfnjwdTLm4p/uHqIsLwNHVvxePwuz0ynJtSesE9/tHeV4xyBXxmnlQCLdvrOKQ39zPc/85V5u31nJgVM9kZO3p453cVF1PqvyMpb4KIUQyaLFXGkabloJn9iHT4qb+jyU5tnJSeILmHPlyLJRXZi5JJ34YyHN0Va3ROkIkSSUUuypK+JQk3PSObU3YMQTpmqcTqn5eU8idabmGQnyqzc6efMKmwMYjg5aDp344c8x4WaEP7thPUrBA/saxu3Xb0bsSJyOELM0sdMnVSilqCnKjhTDOt0+TnUNsbd+6QuANUVZDI8EIy9I8dTh9qXUAGKxJNqA6qifq4COiTsppa4H/ga4VWsdDi2/DLhPKdUMfBn4Y6XU52f5vHcyIUpHa91h/nkOOAjsnPVvkeRanV5y7WnkZY4voCil2GF240/8t7qmJDz4OgmL+F1DbEjAUNWNZbk0JKiI39hrPO7miryEPH68FeXYqSnK5tYdFXgCY/z+bB8dLh9H29zcvKVsqQ9PCJFEmvs9KHWheL863J0XVcRPtQac2dha4eB4++IX8Rt7hhkeCXLxapk5JZKfUqpQKbVPKXXG/DPmX1yl1G+UUi6l1ONT3P5VpdRw1M8PKKWOmF8NSilX1G13m893Ril1d/x/q8n21BbQNeiPNM6EeUdTO06n3GEU8WW47dR+8VobQ/4g77+idqkPZVFl29MozE6f9Hc+FZ13erFZFWXmRatyRybvv6KOh4+0cybq3LDfXGEonfhCzFK4k70uxYr4YHa8m1f4wnEE12xc+qu1kbz+OBfqxkKaLrc/8sYvxBQOAeuVUnVKqXSM4vqj0TsopXYC38Qo4PeEt2ut36O1Xq21rgX+Avih1vqTMz2hUqoeKABeiNpWoJSym98XA1cAJ2I/QuppG/BRVZgVc4j2RVVGJ9/ETvzVhVkolXxF/LGQ5kzPMPWlOXF/7A2lRhF/LBT/lUmNPcZ557pV8T/uRLp8bRE59jSePNbNU8e7ALhpS/xijIQQqa+l30uFI5MMm1GkqizIRKkLnfjneoepK06t177Z2FrpoLnfu+ixc6+dDw+1lSK+SAmfBPZrrdcD+82fY/kS8EexblBK7QLGLT3RWn/cHHi+A/gq8Atz30Lg74FLMWZv/f1UFw7iaY857+ilCZE6vhQfbBvuxO+WXPyYQiHN93/fzEVVDnZWr7zVUVUFmZMiZ1LReaeH6oIsrFEx0H9yVR0KeOz1C2P2wsNupYgvxCw19xtXyCryU68wXFOURavTS3AsxMHTPVQ4MlifBMWccGRGvAt1fcMjBEOacunEF9PQWgeB+4AngZPAz7TWx5VS9yulbjV3+xKQA/zc7LZ5dIqHi1BKfVEp1QZkKaXalFKfibr5LuBBPX696ybgFaXUUeAA8Hmt9bIp4rcOeCNLHid6+yVVvP+KWjZMKIpn2KxUODKTLk6npd9DIBiKZNjHU31pLv7RUEI+jJ7t9ZCeZkm5gVf2NCvXblzFvpPdPHGsi/WrclhTsvTvXUKI5NHc76Gm6MJrmz3NSlleBuedXgY8AQa8o8tqqG3YFnNl1fFFzsV/rWWAgixbJL5IiCR3G/AD8/sfADHnTmmt9wOTlkMqpawY5wJ/Nc1z3MWFFbY3Afu01k6t9QCwD7h5foc+e+tX5eDItHFoQhE/PNg2O0Uz8cukE39azzX2cbbXw/uuqI3ZLLXcVRdk0b5MOvHDqwnDinLsXFJTwL4T3ZFt4fSKcBztSpGar14iKTT3GVfI0qypdy2otjibYEhz4wPP0jrg5Z2XVCfFC31VQSZWi4p7Eb/DZbyYV6bgBRexuLTWTwBPTNj26ajvr5/FY3wf+H7Uz3/FFB/2tdafibHt98C2WR5yStFa0zbg48p1seO7KvMz+fv/tSXmbXXF2UnXiR+Ou9lYFv9YmnBEz+nuobgPYGzsGWZNcfa4Do9UcdOWMh492sHLTU7uu2bdUh+OECLJNPd5uHlr+bht1YVG80pTeBXtMizi76jOJz3Nwo9fauGytUYX7m+OddLQPcxHr1ufkOd8tcXJI0c7uGlLWVKcRwgxC6Va604ArXWnUmquS9HvAx417zvpRqVUDVAHPG1uqgSi52W1mdsSymJR7K4t4FDzxE58IxM/VeN0cuxp5NrTpBM/ypB/lM8+foKeoREae4YpzrHzlm3lM99xGaoqyGTfiW5CIY0lBc9xwDhXbun3xoyou2FzKf/4xClazSJ/uBO/IEs68YWYlXAkRCq6pn4Vb99ZycbyXG7eWs77Lq9d6kMCwGa1sLk8j5cndA0sVIfLeKOXwbZCLC2nJ4A3MDZlJ/50aoqyaEmyJZKnuoZQKjGxNOHVCA1d8c/FP9s7zNokWH01H3vrS0hPMz6+3SR5+EKIKG7vKAPe0Uld4asLszjv9NLUaxTxw3NWlpP8rHQ+sncdj7/eybMNvbzR5uajDx7hgd82RHJz58vtHeVnh1r57OMn+NOfHObhw2009gxxzw9fpcKRwf23xr74LsRSUEr9Vil1LMbXbQt83ArgDoy4nKncCTyktR4L3y3GPjFzEpVS9yilXlFKvdLb27uQQwVgT10h5/o89AxdKHh7UzxOB4xu/E536ndbx8unHznOQ6+24fQEKMpO569vrseelrr/fxeiqiCTwFiI3gW+5y0lt2+UIX8wMs8n2g2bjfOe/SeNbvz+4RFyM9Ii50UrhXTii3nrdPvYWpkaQwEnKsm188/v3rHUhxHT3voSvn6gEZc3QH6criqG3+grpIgvxJIKDxuauERwNiryM3F5R/EFxpKmg6ihe4iawqyEHE9WehqrC7M4Fefhtv7RMVqdXm7bkfBGsITItqdxbf0qTnYNpux7sBAiMVqcRpF+4uql1YVZdA+OcKprEKtFzes9KBXcu3cNjxxp5+8eOcZYSGNPsxAIhnimoZe3X1w178f98lOn+dGLLWTYLORm2HjsaAcAjkwb33nfbgpWWB6vSG7TrZpVSnUrpcrNTvpyoGeqfWPYCawDGs0u/CylVKPWOnpZ4J3AR6J+bgP2Rv1cBRyc4ri/BXwLYNeuXQseiLS7thCAV5oHIp3Z4SJ+RgoXeR5C7y0AACAASURBVMscGXRJnA4AvzzczsOH2/mz69fzZ9dvWOrDWXJVUYPsw/MTktGjRzvIz7Rx9YbJK9NbzLmVsYr4dcXZrFuVw76T3bzvijq6Bv0UrcD335V1yULEjX90jL7hgHR2J8De+lWENDx3pi9uj9nh8pOdbiUvU67bCbGUWgeMDybz6cQvj+RgJk/3zemuIerL4p+HH7ahNJdTnfHNN27q8xDSqTfUNtoX79jOz++9TOIbhBDjhE9+a2J04oPx2XJ1YRa2FIzCnA17mpXPvm0rLf1eugf9fP/9eyjOsfP0qbnUKcfTWvPbk91cv6mU4//vZl761HX894cu5a491Xzn7l2slbkkIrU8Ctxtfn838Mhs76i1/pXWukxrXau1rgW80QV8pVQ9UAC8EHW3J4EblVIF5kDbG81tCbe10kGGzcKrLQORbe0uH8U59pSNGgEoy8ugS+J0aBvw8re/PMaumgKJlzRVm+eXbUmai6+15stPnuajPznM/Y/HHnd33hn+HBN7xeD1m0p56ZyTf97XwJPHu9lTV5iw401Wy/MTnEi48NXfcFFJxM+O6nzys2wcPL3wZYRhHS4f5fmZUvARYomFP1TNr4hv3CdZhln5R8do7vdSn4ChtmE7V+dzttfDgJl5GA9ne4cBWJfChZe8DBurcuX9Vwgx3oX3mPFF/HDn/amuoWWZhx/tinXF/O0fbOKrd13MJTUF7K0v4dmGXoJjoXk93onOQTrdfm7cUorVorBYFJevK+af3r6dXbUrr3ggUt7ngRuUUmeAG8yfUUrtUkp9O7yTUuo54OfAdUqpNqXUTbN47LuAB7XWkS56rbUT+CxwyPy639yWcDarha0VDo60uiLbDp8fYEe1YzGePmHKHRn0Do3M+zVtuXj4tXY8gSAPvHtHSs5oTITwe39rksWvht3/+Am+dqCRckcGZ3uHGfSPTtonXMSvLox9rnzD5lKCIc2/7T/DW7eX8w9vW5Zj9KYlf9vFvHS4w4NSpRM/3qwWxVXrS3imoYdQaMErCQGjc1cuuAix9FqdXvKzbORm2OZ83wud+MlRxD/bO8xYSEcG0CZCZCl0VBfVQjX2DKPU8syEFkKsbO0uL45MGzn28Ssvo0+G1yzzIj7Ah65aw81bjezcazeuYtAf5LXzrhnuFdvTJ40u/mvq5zr/U4jko7Xu11pfp7Veb/7pNLe/orX+UNR+V2mtS7TWmVrrKq31pO55rXXOhJ8/o7X+ZIz9vqu1Xmd+fS8Rv9dUdlTn80a7m0AwhNs3ytleDzuq8xfzEOKu1JFBSJPSuefx8HKzk/rS3GUbDzcfGTYrxTn2pOzEH/AE+N7vmnnXrio+/47taA2vt7on7Xe+30tJrp2s9NgJEjur89ldW8D7Lq/lX+/cueLy8EGK+GKeOsODUqWInxDX1JfQNxzgeEd8YiQ63H654CJEEmgb8M2rCx+MDEyATldyfDBrMLPqE9mJv73KQbrVwqHm+DVtne31UFWQSYYtdfNQhRAr2wtn+/EFxiZtbx/wxfy8V5JjJ8NmnPbVrbALmFeuLybNouYdqbP/VA8XVedTkmuP85EJIRJtx+p8AsEQp7oGeb3NuJC3o7pgiY9qYZKtqWcpBMdCvNYysCKjVGZSXZgZiW9NJuf6jJXQN28ti1xIO9I6uUmrxemJmYcfZrEofn7v5Xzm1i1YUzgWayGkiC/mpcMsIkl3d2KEh3wcOD3/DM+wkeAYvUMjMr9AiCTQOuClumB+HSMZNitF2el0JMmH9rM9HqwWNWmAYjxl2KxcVO3g5ab4FfEbe4Ylw1gIkbIOnx/grv98kV8cbpt0W7vLR2WMC8VKqchJ8XKP05koL8PGrtoCDsyjiN87NMLRNhfXbZQufCFS0c7VRsH+SKuLI+ddKAXbUzxOpyzPeI1fycNtT3QO4gmMRVbsiguqCrKSshP/bI8HgDXFOTgybawpyR4XdRXW6vRRI6srpiVF/BT045daeP/3Xl7SY+hwG5OgpZMxMYpz7GyvcvBMw8Jz8bvdxlK78ny54CLEUtJa076ATnwwuvG7kmSwbYfLR1leRsIHJO6qLeRYuxtvILjgxwqFNOd6h1M6D18IsbL9+KXzwIUhtmHh95ipVl6Gi/hrilfe69+1G1dxuntozjnBB0/3oDVct0mK+EKkogpHBiW5do6cd3Gk1cXakhzy5hFpmUzCK3NXchE/3NwjnfiTVRdk0uHyMRanWOZ4Ods3jM2qIufBO6rzOXzeRdQIDZyeAB1un0SezmBBZ95KqUKl1D6l1Bnzz5hrk5RSX1BKHTO/3h21/ftKqSal1BHza4e53aGUekwpdVQpdVwp9X5z+zVR+x5RSvmVUm9byO+Qig6c6uHA6V6a+jxLdgydbp8UhRNst1m4WujQGplfIERy6B0aYSQYWlB2Y7kjM2mWz7a5fFQswvvAntpCgiHNkXnmGUdrd/kYCYZYu2rlFbGEEKnP7R3lsaMdALRNWC7v9o3iCYxNeaF4Q2kuRdnplOatvFiYW7aWA/DIkfY53W//yR7K8jLYXJ6XiMMSQiSYUsooFra6ONzqYmeK5+EDFGTZSE+z0DWYHOcDS+HlJierC7MozZN61ESrC7MIhoyL+snkXK+H2qLsyBDindX59HsC41YN7D/ZjdawV2bQTGuh7XOfBPZrrdcD+82fx1FK/QFwMbADuBT4S6VU9Cehv9Ra7zC/jpjbPgKc0FpfBOwFvqKUStdaHwjvC1wLeIGnFvg7pJxw8X4+y0LjpcPlk3iWBNtSkcdIMMS5BV6s6XRL9JEQyaDV/JCykE78ivyMSJzZUutwTd3xGU8X1xSglDHAaqEae408xnVSxBdCpKBfHG5jJBiiwpEx6QQ9fCI81evyn167nsf+9EqUWnkZstWFWeypLeQXh9vHdf1NZ9A/yoHTPdy4pXRF/jcTYrnYUZ1PU58HpyfAjtWpX8RXSlGaZ6d7hiK+yxuIOTsl1WmtOdTslCidKWwoM2aVnTZnlyWLs73D4zrsw1FXh6Midfad6KbckcGWCrlwPp2FFvFvA35gfv8DIFZX/GbgGa11UGvtAY4CN8/wuBrIVcYnphzACUxcR/9O4Nda6+Sb2pBAYyFNq9P4kH4wDlEr89XpkkGpibalwsjrO94xeWr3XHSEhxDLRRchllS4a7Jqnpn4YCyhHfQH8YwsPFpmIcZCmi63n4pFeB9wZNrYWJYXl+G2zeZF0doiWaYphEgtWmt+/NJ5dlTn8+b6EtonXNAN/xwrEx8gM926KK/Zyer2iys51+vh9bbZfa7+zRtdjARD3L6zMsFHJoRIpOju+x3LoBMfoDArnQHv6LT73P29Q9zwwDORz77LRWPPMAPeUS6VKJ2Y6kuNIv6pzsElPpILRsdCnO/3jptJVl+Wiz3NEllp7R8d47kzfVy/SS6cz2ShRfxSrXUngPlnrHUPR4FblFJZSqli4BqgOur2zymlXldKPaCUCq/v/BqwCegA3gA+prWemClyJ/CTBR5/0mt3+bj8n/Zz0Bxw2uHyERgLUZidzovn+pfk6uqQf5ShkaB0difYmpJs0tMsnOiY+QX4uTO9XPH5p3H7Jr+Ztzq9FGTZyEyX+QVCLKUz3cNYLReGC85HhXkxbqkjdXqG/ARDespiUbztqS3gtRYXowuMFzvv9JKVbqU4Jz1ORyaEEIvj1ZYBGnuG+cNLV1OZn0nfcAD/6IXzgPYZOvFXurdsKyc9zcLDh6eO1HF6ApHv/+e1NuqKs5dN0U+IlWpblQOlINNmjRQ4U50jKx23NzDl7YFgiOPtbtoGfLzzGy/Mqp6QKsIrc3dLET+mbHsaNUVZnOpKnk78VqeXYEizJqqIb7Na2Fbp4EjrAAC/a+zDNzrGDZtLl+owU8aMRXyl1G+j8uyjv26bzRNorZ8CngB+j1F0f4ELXfWfAjYCu4FC4K/N7TcBR4AKjBier0VH8CilyoFtwJPTHPc9SqlXlFKv9PYuXcf6Qn3+16focPt5tqEPgOZ+40rqXXuqCQRDvHCub9GPKVw8KpeThISyWS1sLMvl+CzedH/xWjvtLh9HJ0z41lrz+7P9XLw65rgKIcQiOt7hZl1JzoIGgocvnnYu8XDbcKTPYnV1XrGuGN/oGM83Luw973y/l9WFWdLhIYRIOSfMrrq99SWRC6jRWbLtLh+ZNiuF2XKRMhZHpo0bNpXy2NGOmBeEv/zkaS7+7D4eerWNtgEvLzU5uX1npbxfCJHicjOMFZ07qvMjedypriDLNm0nfnO/h2BI86fXrsNmVfzv/3plEY8usV5tGaA4x05t0fybopa7jWW5nOxKngs3Z3uNGubEgbWX1BTwRrubZxp62Xeim1x7Gm9aU7QUh5hSZnwV01pfr7XeGuPrEaDbLKiHC+sxQ9q11p8zs+xvABRwxtzeqQ0jwPeAPeZd3g/8wrytEWjCKPaHvQt4WGs95SuX1vpbWutdWutdJSUlM/2aSemVZmdkeFU4UiW8HOpdu6rJtFk5eHrxL1CEl+tWSCd+wm2pyON4x+C0+Z2hkOZZM1ppYsG/qc/DeaeXvfWp+W9AiOXkROcgmxeY8VeeJJ344cJR1SIV8ffWr6IwO52HXmlb0OO0OL3UyId+IUQK6h70k2ZRFGfbqcw3XseiI3XaB3xUFmRK0Xkat++spN8TYP/J8aes332+ia8daCQ/y8anfvE6n338RGR/IUTq+8Z7L+bL77poqQ8jbvIzbbim6cRvMPPQb95axrt3V9Pq9C14NWuyON01xOaKPHmvm8bGsjya+zxJMxPhnDmTbG3x+Jlkf3L1GtatyuVDPzjE46938ub6EtLTlseFtkRa6H+hR4G7ze/vBh6ZuINSyqqUKjK/3w5sxxxGG3UBQGHk6R8z73YeuM68rRSoB85FPexdLPMonVBIc//jJyjLy+DtOys50WkUcpv7vWTYLFQXZHH52iIOnu6d9YCmuZjuMTvNjPWVnKu5WDZXOHD7RiflnkZ7o91Nv7n8d2J+fvgij0z4FmJp9Q2P0D04suBBPaUOI3Uu/Dq8VDoW+X0gPc3C23ZUsu9ENwOeqU9aphMKac47vQuKMxJCiKXS5R5hVa4di0VFBqS3T+jElyid6b25voS64mz+8YmTkeLGLw+3c//jJ7h5SxlP//leqguzePJ4N7trC6iW9wshloWaouxl9fqYn5XOoD/IWCh2zeZM9zAWBWtLcijOMc4d+ofn9/k5mYyFNI09w6xflTPzzivYpvJcQhrO9CRHpM65Xg/FOek4smzjthfn2HnwnjdxUVU+wyNBidKZpYUW8T8P3KCUOgPcYP6MUmqXUurb5j424Dml1AngW8B7tdbhOJ0fK6XewMi9Lwb+wdz+WeBy87b9wF9rrfvMx67FyNR/ZoHHntQOnO7h9TY3f3VzPbtqCxnyB2kb8NHc56G2KBuLRbG3voTzTi/nEjCs5L6fHObPf3Y05m2dbh8WBaty7TFvF/ETLvhNF6lz8HQvSsHu2oJJeXcHTvewtiRbTkKEWGLhf8ML7cS3p1kpzrEveZxOu8tLfpaNbHvaoj3nHbuqCIyFeOTI1HnG0+ke8hMIhlgtQ22FECmoZ8jPqjxjFWxpXgZpFhUZmA5mEX+R5pSkKpvVwj+9fRvnnV7+ZX8DB0738Bc/P8qb1hTyL3fuoDA7ne+9bzf1pbn8yVVrlvpwhRAipnyzGBprHh4Yw19XF2aRYbNGivh9wyOLdnyJ0jbgZSQYYkOpFPGns7HMON881ZkcRfyzvcPj8vCjOTJt/OiDl/Lv77mYt26vWOQjS00LKuJrrfu11tdprdebfzrN7a9orT9kfu/XWm82v96ktT4Sdf9rtdbbzHie92qth83tHVrrG6Nu+6+o+zRrrStjDLpdVsLF2Fu2lkeKPsc73DT1G0V8uNBdHe9IHc9IkH3Huyd1dYe1u3zGycMyyZRLZpvK8rAoph1Gc7Chh4uq8rlyXQlN/R48I8Y1Ml9gjJeanNKFL0QSCP8b3lLuWPBjlTsyljxOp8PljwzZXSybyvPYWpnHz+YZqdPSbxS7auSiphAopW5WSp1WSjUqpT4Z43a7Uuqn5u0vmU00KKX2KKWOmF9HlVK3R93nu0qpHqXUsQmP9SWl1Cml1OtKqYeVUvnm9lqllC/q8b6R2N86tXUP+inNM4oxVouizJERWanpDQRxegLLqtM0Ud60pog7d1fz7eea+D//9Sr1Zbn85x/visyrqSnK5smPX82NW8qW+EiFECK2gixj9slUkToN3UOsN4f4luQa+/YugyL+mW4jlmXdquUxoDhRVhdmkWmzJk0u/rk+D2tLpm6iyky38pZt5VgtEpE0G1KFTVLN/V7KHRlkplvZWJaL1aJ4vc1Nq9NLTbFRgKguzGJtSTYHT8ccRTBvvz/bT2AshHOKyIJOl1+idBZJZrqVuuLsKTvxnZ4AR1pd7K0vYXNFHlrDSXPw2Qvn+ggEQ5KHL0QSON7hpjI/c9IywvkwivhL3Ik/sDQdn+/aVc2JzkGOtce+yDyd806ziC+Z+GKFU0pZga8DtwCbgbuUUpsn7PZBYEBrvQ54APiCuf0YsEtrvQO4GfimUiq8JOf75raJ9gFbtdbbgQbgU1G3nTXnZu3QWt+78N9u+eoeHKE078I8qqqCzEicTvjPKunEn5VP3bKJoux0SvMy+P7795CbsfD3ZiGEWCzh84lYw21Hx0I09XkikTORTvyh1C/iN5jxMOskTmdaFouiviw3KTrxBzwBnJ4Aa4rl/1m8SBE/STX3eyKFhgyblbUl2fz2ZDejY5q6qCiAvfWreOmcE28gONVDzdkB86LAgDcQMxu/0+2jXIbaLpotFQ5OTLEq4rkzvWht/D0IR++cMIv4B071kmmzsqeucNGOVQgR24mOwQXn4YdV5GcmQSb+0mQvv2VbOQAvnuuf833P93uxWpRchBYC9gCNWutzWusA8CBw24R9bgN+YH7/EHCdUkpprb1RsZgZQOSDotb6WcA58cm01k9F3edFoCp+v8rK4B8dw+0bHVfEr8zPinTit5l/Sif+7DiybDzxsav41UevokTiQYUQKSY/MxynM7npsrnPQzCkWV86oYi/DDLxG7uHKcvLwJEpF15nsqk8l1NdgwmZnzkXZ8NDbVdJnGm8SBE/STX3eagrvvAXfUuFgwZz+VBNVBH/mvpVBMZCvHB27gWNWLTWPGPG84yOaQb9wUm3d7ilE38xbat00OH2R14Aoz16pIOi7HS2Vzood2RQkGXjePsg/tExnjrRxRXrirCnWZfgqIUQYZ6RIE39HrZULDxKB6DMkcHQSJAhf+wczERz+0YZGgkuSbGoOMdOSa6dU11z7yxpcXqpzM/EJlFwQlQCrVE/t5nbYu5jFuDdQBGAUupSpdRxjJlW90YV6GfjA8Cvo36uU0odVko9o5S6am6/xsrRM2h0UEbPo6osyKRr0Jj1Ee7El0z82SvOsZOziHNdhBAiXi7E6Uw+FzjTY9QM1puRM9n2NDJt1mWRiX+mZzhycUJMb2NZHgPeUXqiVmA8cqSdj/z4NV48179oxf0jrS6AuJ0HCyniJ6VB/yj9nkAk+x4Y18EZXdzfXVdAVro1brn4jT3DtLt87Kk1urcnRur0ewIEgiEqpBN/0bxtZyU59jT+8Vcnx23/fWMf+0/18MGr6rBYFEoptlQ4ON7p5lvPnqN7cESGcok5m0VO8ieUUifMbOP9SqmaCbfnKaXalVJfi9r2OaVUq1JqeMK+71NK9UblIX8o6ra7lVJnzK+7E/G7LhajC4K4deKvNjPd32ibe6RMPHSYHZ9LdTG3vjSXhu65F/HP93si/+2EWOFihY5OPJubch+t9Uta6y3AbuBTSqlZfShUSv0NEAR+bG7qBFZrrXcCnwD+Wyk16YVSKXWPUuoVpdQrvb3xnQOVKrqHjNVX4+J08jPRGrrcfloHvKRZFKty5fO5EEIsd/nTxOk0dA+hFKyNGiRanJue8kX8UEjT2DMcuTghprexzPjvFE5pAPjmM+f41Rud3PmtF7njGy9MOVMhnl5uclJTlDXu84tYGCniJ6GWvnBu74VifXi4bYbNEhlqBWBPs3L52iIOnO6Jy9W0cJTO7RcbDVlOz/gX+3CEQ7l04i+aklw7f3rtOvaf6uHZBuPkNTgW4v7HT1BdmMkHrqiL7LulIo/TXUP8x8GzvGVbGZeuKVqqwxYpaJY5yYcx8pC3Y0QsfHHC7Z8Fnpmw7TGM+IZYfhqVh/xt8zgKgb8HLjXv9/dKqYJ5/lpLLjzTYnOcivjXblxFcU4633j2XFweb66WuuNzg1nED4Xm9p7X4vSyWvLwhQCj87466ucqoGOqfczMewcTonK01icBD7B1pic0L8a+FXiPNj+waq1HtNb95vevAmeBDRPvq7X+ltZ6l9Z6V0nJypzz0z0Yo4hvvgaf6HTz0Ctt7KotkKFwQgixAuRl2FAK3DGKsGd6ho3BpukXVuMX59hTvojf7vLhGx2TTvxZ2lLpIN1q4Xdn+gDoGx7hROcg912zjvtv28KRVhf/9+E3EtqRr7XmULOT3bUS7xxPUsRPQk39HmB8x/2WcmP5SW1RNkqN/4C+t34VbQM+zvZ6FvzcB0/3sqE0h63mcpf+Cdlp4ezNCocU8RfT+66opaYoi88+foLjHW6++ew5TnUN8X9v2USG7cIb9OaKPEbHNGNa86lbNi3hEYsUNWNOstb6gNbaa/44LttYKXUJUAo8NeE+L2qtO+dwHDcB+7TWTq31AMZQxFjDElPCiY5BCrJscZslkmGz8oEr63i2oXdJuvE73OFO/KXpqNhYlot/NBQZVDsbbt8oLu8oNdKJLwTAIWC9UqpOKZUO3Ak8OmGfR4HwKqh3Ak9rrbV5nzQAcyVWPdA83ZMppW4G/hq4Ner9A6VUiXnxGKXUGmA9sDRXJ5NctxmnUxadiW8W8e9/7AQD3gB/99aJ19yFEEIsRxaLwpFpi9mJf6Z7KDLUNqw4x07fUGpn4odX4W6QIv6s5NjTuGxtEftOdqO15neNRjH/+s2l/PFltfzFTfU88UYXP3uldYZHmr/GnmEGvKORlA8RH1LET0LNfUYxPnrZvyPLxpqSbDaUTl4+tLfe6Ep6+HDbgp53dCzEoWYnV68voTDHyFmbGKfTucTFm5XKnmblb96yiTM9w/zBvz3Pl548zZvWFHLz1rJx+11UlQ/Ah66so1qKVWLuZpOTHO2DmNnGSikL8BXgL+f4nO8wo3keUkqFO0PnehxJraF7iPqy3EkXYBfivW+qITcjjf94pjFujzlb7QM+0q0WirOXZhjgBnN56Ok5ROq0OsMr3OR1UQgzw/4+4EngJPAzrfVxpdT9Sqlbzd2+AxQppRoxom7C8WpXAkeVUkeAh4EPa637AJRSPwFeAOqVUm1KqQ+a9/kakAvsM6PTvmFuvxp4XSl1FGNl171a60mDcQX0DPqxp1nIy7yQ4V7uyEQp6HD7ec+lNZI3K4QQK0h+pg2Xb3wRf3QsRFOfh/UTakbFOXb6PandiR/O+l8ncTqzdv3mUlr6vTT2DPP8mT4cmTa2VRqfFe65ag2Xry3iM4+e4Lcnuue8wnk2Xm42PtLtqZMifjzJNJ8k1NznodyRMW4JFMAPP7CHrPTJ/8uqCrK49aIKvv1cE394ac28hw12uf2MjmnWrcqhKNso4vdPKuIbJxGF5u1i8dy4pYxffPhyegZHUAquXFc8qShYW5zNo/ddweby+MR2iBVnNjnJxo5KvRfYBbzZ3PRh4AmtdescitWPAT/RWo8ope4FfgBcO8fjuAe4B2D16tWzfd5Fo7XmbK+Ht24vj+vj5mXYuPuyWr5+sJHGnmHWrVq8rpR2l4+K/AwsSxTbEO4uauga4qYtZTPsbWjpN4r4qwuzZ9hTiJVBa/0E8MSEbZ+O+t4P3BHjfj8CfjTFY941xfZ1U2z/H+B/Zn/UK1fXoJ/SvIxxn/vS0yyU5mYwEhzjz2+clEIkhBBiGcvPSp+Uad47NMLomJ40A6okJx2nJ8BYSKds7FpD9xCleXYcmbalPpSUccOmUv7ul8d46kQ3zzf2cfnaosj/f4tF8cC7d3DHN17gQz98hQ2lOfzT27dxSU38Cu6HmpyU5NqliSrOpBM/CTX3e8YNtQ2rKsiasnj+17dsRCn4/K9Pzft5O91G3mZFfiYZNitZ6dZJnfgdLh/ljoy4dpSK2bt4dQE3by3jpi1lZNtjX4PbXpVPmlX+aYt5mU1OMkqp64G/wYhGCLd1XAbcp5RqBr4M/LFS6vPTPZnWuj/q/v8JXDKX4zAfI6mzkvuGA7h9owkpsr//ilosSvHLw+1xf+zptA34liwPHyDbnsbqwqw5deK3OM0VbvIhUgiRgroH/eNmYoX97Vs38fX3XEx+ljTXCCHESpKfZcM1IU4n/HNB1vhCd3GunZCenLKQSmSo7dyVOTLYXuXgRy+00On2c+X64nG3l+ZlsP/P38w/v+si3L5R/uFXJ+P6/C83OdlTVyi1wziTSl8Sau73Uls8t0JDZX4m91y9lseOdvBqy/xWIk+MyinMTo9ZxK+QobZCLFcz5iQrpXYC38Qo4PeEt2ut36O1Xq21rgX+Avih1vqTTEMpFd2efitGrAMYEQ83KqUKzIG2N5rbUk5jZOln/Iv4RTl2dlTn85yZcbhYzju9S97RvqE0l9Ndsy/iN3QNUZJrJ2eKi59CCJHMegZHWJU3OcryrdsruHxtcYx7CCGEWM4KstJx+cbXasI/OzLHX9gtzjEuAqfycNvmPs+4mZFidm7YVErXoNGse9W6yQ1vNquFt19cxXsureFIq4ueIX9cnrdtwEuH2y95+AkgRfwk4/aN4vQEYnbiz+TeN69hVa6drz49v4zk8NDacnNobVF2esw4nXIZaivEsjTLnOQvATnAbgQeggAAIABJREFUz81s44nDECdRSn1RKdUGZJk5yZ8xb/qoUuq4mYf8UeB95nE4gc9iXFQ4BNyfqjnJZ3uNIv7aksTE3Vy1vpjX21yTltMmypDfeI9a6mWR9WU5NPV5GAmOzbiv1prnG/u5bE3RIhyZEELEX/egn9JcmUclhBDC4Mi04fKM78QfNDPy8yd24qd4Ed8XGGPQH6TMIe+Dc3XDllLAmLc53YrkGzaXojXsP9kz5T5zccjMw98tRfy4kyJ+kmnpN5b818yjiJ+VnsYfbC/n92f78QVmLmxM1Ony48i0RWJajE78Cy/0wbEQ3YN+GWorxDKmtX5Ca71Ba71Wa/05c9untdaPmt9fr7Uu1VrvML9ujfEY39da3xf1819prau01hbzz8+Y2z+ltd6itb5Ia32N1vpU1H2+q7VeZ359L+G/eII09gyTlW6lPEEfOq9aX4zW8LvG/oQ8/kQXsuWXtoi/oTSXYEjTZA6Cn86priH6hkcmLSEVQohUMDwSxBMYixmnI4QQYmUqyEpnaCTI6Fgosi0cpzMxN744x+jMT9UifrfZSV4aY0WamF59aS6by/N4y7bp57NtLMulqiCTfSe64/K8z5/px5Fpo75MIpDiTYr4SSZckJjvUqFr6lcRCIZ48dzcCzqdbt+4QlNhth3n8IXuzu6hEUIa6cQXQohZOts7zNqSnIRlAV5UlU+uPY3nG3sT8vgTtTqTo4i/scwY3j2bSJ3nzxhxQ1dJEV8IkYKkeCGEEGKicLd9uPsewDVVJ36u2Yk/NP3KXa01R1pd8TzMuAi/D5bJ++CcKaX41Uev5JO3bJxxvxs2l/J8Yx+ekeCsHtszEuSFs/1orcdtD46FePpUN9duXJWyg5STmRTxk0xzn1EgmW9UwZ66QjJtVg6envsymA6Xf1zefVGOEacT/kfZ6RqfmS+EEGJ6Z3uGE5KHH5ZmtXDZ2iKebeib9AEqEVqcC3uPipe64mzSLIpTMYr4YyHND37fTJc5rP3ZM72sW5UjF6CFECkpXLxYJZ34QgghTOFC/UDUcFuXd5R0q4VMm3Xcvrn2NNLTLDN24j97po+3ff13HO9wx/+AF6B7yDhuWZE2P7NtJrthcymBYIjnzkzfHNY/PMJXnjrN5Z9/mrv+80X+6qHXCUatCHm1ZYAB7yg3bC5d0HGL2KSIn2RaB7ysyrWTMeGFd7YybFYuX1vEgdO9cy7odLh94wr0hdnpjARDeM1ong6zICKDbYUQYmaekSAdbn9Ci/gAV20ood3lo9mMukmkln4vhdnp5GbYZt45gdLTLGypdPDM6ckfMn99rJO/f/Q4H3vwMP7RMV5uckoXvhAiZfUMhosX0kQjhBDCkJ9lROS4o4bbun0BHFm2SUVbpRQlOXZ6Zyjin+wcBKB/eHFmbc1Wtzt8MVveBxNpT20hjkwbT00RqdM24OXvfnmMyz//NF870MildYV84Io6fv5qGx/+8Wv4R4264b4T3aRbLVy9YfIgXbFwUsRPMm7fKIXZ6TPvOI299SWcd3pnlRUc5guM4fKOjutUDB+H0xxu2xEZfCsvnkIIMZNzvcZr8NqS+cWjzdbVZoF6pq6JeDjv9FC9xFE6Ye+4uJITnYMca7/QLaS15usHzpJps/JSk5O//p/XGQmGuHq9fIgUQqQmidMRQggxUb6Zez8QNdzW7RuNbJ+oOCedvhmK8+d6hwFmHaeyWLoH/WTarORlpC31oSxraVYL121axZPHuiIRqmGvNDu55V+f48FD53nbjkr2ffzNfOuPd/Hp/7WZz/yvzTx1optPP3IMrTX7TnZz2doicuzy/ysRpIifZAZ9o+RN8cI7W3vrVwFwMEaH4lQ63JOjcorMIn6/WcTvdPnIzUhb8g5MIYRIBY29RtRLojvxa4qyqSrI5IWziR9u29LvpSZJivi3XlRButXCQ6+2RbYdPN3Lyc5B/t9tW9hTV8gjRzqwWRWXrilcwiMVQoj56xr0k2NPk5NhIYQQEQVmJ77LNz5OZ+JQ27DiHDt9Q9N34p81G5CGk62IPzRCaZ49YTPGxAUfv34DFqX42IOHIxE5B0/38N7vvERxjp39n9jLF965fdz57fuuqOO+a9bxs1fa+Nf9Z2jp90qUTgJJET/JuH2j5C2wSF5dmMXakmweOdLOw4fb2Heie8ZonXCXfUXMTnzjxb7D7R93uxBCiKmd7fFgtShWFya2Ex9gW6UjZj58PI2Ohehw+ZY8Dz8sPyudG7eU8ssj7YwEx9Ba87UDjVTmZ3L7zkr+8fZtpFstXLy6gKx0KX4JIVJT+4BPVsEKIYQYx2Fm4ru8F7rrXd7RSUNtw4pz7DNm4idzJ75E6SyO6sIsPvf2bbx23sXfPXKMe3/0Ku///iHWFOfw83svY/UU54Efu349O6rz+ZffngHg+k1SxE8UKeInmSF/kLzMhRcbbt5axtE2Nx//6VH+5Iev8Nr5gWn373RNzrsvyjYGh4Qz0TpcPsplqK0QQsxKY88wNUVZpKcl/q12Q2kuzf2eSBZhIrQP+AhpWJ0knfgAd+yqxuUd5bGjnfzb/kZebRngnqvXYLNaWLcqh++/fzeffdvWpT5MIYSYt+Z+D7XFib8YLIQQInXk2tOwKKNwH+b2jeLIjB3NXJybTr8nQCgUu7nT6QlEhuR6Aok7n5iP7kE/ZVLEXzS3XlTBOy6u4icvt/L7s318ZO86fvq/30RxztSDhW1WC/965w6y061cVOWgTJoPEkZa05LMYBw68QE+cUM979pVjdMT4PZ//z2vt7m5pGbqOIEOtw+lxudtFuaMz8TvdPu5qDp/wccmhBArQWPvMOtKEhulE1ZflovWxoWDrZWOhDxHi5mNWFOUPMWkK9cVU+7I4C9+fhSAGzaX8u7d1ZHbL18nA22FEKkrFNK09Ht5swyHE0IIEcViUeRnpePyRXfiB6btxB8LaVxTzGAMd+FDcnXia63pHvRTmjd1AVnE3+du38p1m1Zx9YaSWcf51RRl87N7LyPDZk3w0a1sUsRPImMhzdBIcMocs7mwWhQ1RdmsLsyiOCed4x2D0+7f6fJTkmMf1zGanW4lPc2C0xPAPzqG0xOgQq6oCSHEjEIhzXmnl+s2rlqU59tQmgvA6a6hhBXxz/cbOZnJ1IlvtSg+fv0GfnO8i/+zdy27ayX7XgixfHQO+hkJhqQTXwghxCT5mbZI9/zoWAhPYGyawbZGEbxveGSKIr4n8n0yFfEH/UH8oyEZ7r7IMmxW3rKtfM7321KRmPNQcYEU8ZPIkN94AV7oYNtoSik2lefNWMTvcPsozx+fd6+UoijbWHbV6TbidsolE18IIWbU5xkhEAxRWbA4r5m1ZmzP6e7E5eKfd3qxp1lYlZtcnTDv2l3Nu6K674UQYrlo7jOKKnVJtAJKCCFEcsjPsuE2i/huc8CtY4pO/PDn957BkUjzT7SzfcOkWy0UZqczPJI8cTo9g0YdSjLxhTBIJn4SGfQZVzzzMuJ7bWVLhYMz3UOMBKd+Me5w+aiMkXdfmJ2O0xPgtye6AcZNoRZCCBFbR3jOyCJd+EyzWlhXksPpBA63ben3srowC4tFJew5hBBCXNBsroCSTnwhhBATRcfphLPxp0p1CHeyd5tF8YnO9nioKcoiLzMtqTrxu8zjlUx8IQxSxE8ig/7pX3jna0tFHsGQ5kz3cMzbtdZ0uv0xu+wLs9Np6vPwb0+fYW99iWTiCyHELHS4fACL1okPRi5+Q4I78WuKkidKRwghlhtfYIxvP3cu0lnZ3OfBnmaR4oUQQohJ8rNsDHjCnfgBc1vswbbhIn7XFEX8c33DrC3JISs9DU8geYr43YMjAJKJL4RJivhJJLwEKp5xOmAU8QFOTBGp4/aN4g2MUR4j7z5cxPcFxvjbP9gc1+MSQojlqn3AKOJX5C9uEb/T7Y8Uf+IlFNI8erSDc30eqpMoD18IIZaTIf8od3/3Zf7hVyf5r5daAGjqMy6eygooIYQQE5XlZdA96Cc4Fop04k+ViZ+ZbiUvIy0STxNtdCzE+X4va0qyybGnMZxEnfjhlQOSiS+EQYr4SWQwXMTPiG8Rv7Yom+x0K8c73DFvD8c+VMYoNoWHnvzRZTUSpSOEELPU7vKRY0+LezzadOrNfMuGnvh147u8AW79+vN89CeHqSvK5o/eVBO3xxZCCGEY9I/y3m+/xGvnByjMTuf5M32AEadTK3n4QgghYqgtziYY0rQN+CINoflTZOKDUQgPd7ZHO+/0Egxp1pTkkG234k2yTHxHpo0Mm3WpD0WIpCBF/CQSidOZ5oV3PiyW6Yfbtg14gdgdo9urHNQUZfGx69bH9ZiEEGI5a3f5qMzPRKnF657cUGYU8eOZi//k8S6OtQ/yT2/fxhMfu4o1JXIxVwgh4u2xox0cbXPztT/cyTsuruTV8wN4A0HO93upkzx8IYQQMYTfH5r7PTNm4oNRxI8Vp3Ou15i/srYkm+wk68TvGvRLlI4QUaSIn0QSNdgWjEidk52DhEJ60m0t/UYRP1anz+07qzj4F3unzFYTQggxWYfLR0WMYeGJVOHIINeeFtdc/JebjK7QO3dXY5U4ByGESIhWpw+bVXHj5jIuX1dMIBji8aOdBMZCMtRWCCFETOH6TXOfB5dvFKUgd5pUh9K8jJhxOmd7jdmJa0pyyLEnXya+ROkIcYEU8ZOI2zeKRUF2eiKK+A48gTGa+z2Tbmvq91CQZZtyBcBidpIKIcRy0O7yLepQWzBeqzeU5XIqjp34h5qd7KopkPcBIYRIoA6XjzJHBhaLYk9tIWkWFcnFl4HiQgghYinOSSc73Upzvxe3N0Behm3appvSPDs9QyOTGjvPO71GPSjTRrY9DU8SdeL3DPqliC9EFCniJ5FB/yh5mbaEDK/abA63jRWp09znkS4fIYSIE89IEJd3dFGH2oZtKM2NWyd+96Cf804vu2sL4/J4QgghYut0+6hwGO8Z2fY0dq7O5/U2Y5aVxOkIIYSIRSlFbXE2TWYn/nR5+GB04gdDGqc3MG57p8tHefg9KN3K6JhmJLj0ufihkKZnaETidISIsqAivlKqUCm1Tyl1xvyzYIr9vqCUOmZ+vTtq+/eVUk1KqSPm1w5zu0Mp9ZhS6qhS6rhS6v1R9/miue2kUurf1DJqDxz0jcZ9qG3Y+tIclILGnuFJt7X0e2VolhBCxEmHywfEHhaeaGtLsnF5RxnwBGbeeQYvNzkB2F0nRXwhhEikDpd/3IXfy9cWA5Bhs1CaKx2IQgghYqstzqbFzMSfLg8fiHS0d7nHR+p0uv2RGNBsu5EK4UnwcNuxkOZHL7ZM2/Xf7wkQDGnpxBciykI78T8J7Ndarwf2mz+Po5T6/+zdeXydZZn/8c+VfWuaZum+pEAplAIFSgFZZRlBVHBGRhAUFH8MLuPMOKOAOA6j4uA2uODMiKAg4gKIUpVNUBQFCgVaWpaW0n1P0yX7fv3+eJ6TnpyeJCdNzpZ8369XXjm5n+VcJznnzjnXc9/XfSFwPLAAOAn4jJmVR+3yGXdfEH4tC9s+Abzm7scCZwHfNLMCM3sbcCpwDDAfOBE4c5iPIWPsa+2kvHjkS+kAFOblUlNWyLZ9rX3a2zq72bqvVUl8EZERsiWNSfxIX74uTum0oVq6fjfF+bkcNbV88J1FJKuY2flmtsrM1phZvPfvhWb2i3D7EjOrDdsXRQ2+WW5m74065odmttPMVsacK+6gHwt8J7yPV8zs+OQ+6szU3eNsb2jrs47KqYcFSfzaqtKkzNAVEZHRobaqhE17Wqlvbk8giR+MaN/Z2DeJvzV6JH5vEj+5JXVe2riHf//1Su54el2/+/zwr8G2I6fos4hIxHCT+BcBd4e37wYujrPPPOBP7t7l7s3AcuD8Qc7rwLhwlH0ZsBvoCtuLgAKgEMgHdgzzMWSMhraupI3EB5hSUcy2mKuuG3e34A611aq3KSIyEiJJ/HSU05lds3+Bq+F6fv0ejp9VQX6uKu+JjCZmlgt8D7iA4H36ZWY2L2a3q4E97n4YcCvw1bB9JbDQ3RcQvJ//vplFRqDcRfz3+P0N+rkAmBN+XQP87/AfXfbZ2dhGd4/3+Z+xYEYFJQW5GmQjIiNqCJUUHjWzvWb22362f9fMmqJ+vjXqAu9qM9sbta07atvikX9UY1ttVSndPc7q7U1UlBQMuG9kRPuOhvbetub2LhraupgSXkguiyTxk7y47bq64LPKT5ZsoKOr54Dtz6zZxf/96S0uWzRTpT1Fogz3k/kkd98GEH6fGGef5cAFZlZiZtXA24EZUdtvDkff3GpmkWJXtwFHAluBFcA/uXuPuz8L/BHYFn495u6vD/MxZIyG1sGnQA3H1PFFvWUeIiKJHn1IEBFIaHTmp83stbDfftLMZsVsLzezLWZ2W1TbzWa2KfrN/mDnyuY3/Fv3tpKbY2mZ+jljQgk5BuuGmcTf19rJG9sb9KZZZHRaBKxx97Xu3gH8nGBgTrTogToPAOeYmbl7i7tHPtkXEQywAcDd/0ww8CZWf4N+LgJ+7IHngAozmzLMx5Z1Iu/NIzXxAQrycrjtA8fxT+fOSVdYIjI6DVpJIfR14IPxNpjZQqAius3d/yVSXQH4LvBg1ObWqMoL7xn2I5A+IuumdHT3UDFILqlmXCFmfcvpRCo1RGYQp2okfmTWcF1jOw+v2AbAxvoW7lu6ifte2MS/3LeMQ6pL+fd3HZnUOESyzaC1W8zsCWBynE03JnIH7v64mZ0IPAPUAc8SjKoHuAHYTjCy/nbgOuCLwDuAZcDZwKHA783saYKLBEcC08Pjf29mZ4QfGmLjvoZgVA8zZ85MJNS0a2hLXk18gCnji3lqVR3uTmQpgfVh56mFbUUkanTmecBm4AUzW+zur0Xt9jLBKMwWM/sY8DXg/VHbvwT8KebUvyG4OPtmTPtA52oNPwhkna1725hcXkRuGkogFOTlMKOyZNhJ/Jc27MEdFimJLzIaTQM2Rf28maDkZdx93L3LzPYBVcAuMzsJ+CEwC/hgVFK/P30G/ZhZZNBPvDimEQzU6ZWN7+mHYuveIJkSO3vr7CMmpSMcERndLiIoVwzBRdWnCHIwfbj7k2Z2Vmx7+Fnh68AHgPfGbg9dBvzH8EOVRETncQZb2DY/N4eq0sI+5XQi/4Mi5XTKCnMBaEpyTfwN9c3UVpWQk2P86Jn1TJtQzEfueoHGtuAtRUlBLndeeSIlBckpNy2SrQYdie/u57r7/DhfDwE7IiNmwu87+znHzeGV1/MAI0zkuPu2cPRNO/AjgpFBAB8GHgy3rQHWAUcQ/KN4zt2b3L0JeAQ4uZ/7vN3dF7r7wpqamsR/I2mUzJr4AFMrimjt7GZfa2dv27pdLVSWFiR1BoCIZI1BR2e6+x/dvSX88Tn2X1TFzE4AJgGPxxzzXCSBk+i5stmWPa1Mm5D6UjoRtVWlw07iv7xpLzkGC2ZWDL6ziGSbeFcYPdF93H2Jux9FsDbVDWZ2sNOOEokjK9/TD0XvSPwKLdwnIkmXSCWFgXwSWBzvfT1AOKt2NvCHqOYiM1tqZs+ZWbzyy5Fjrwn3W1pXVzfEsMauqtKC3hI4ieR0JpUX9imnExmJP2V87MK2SR6Jv6uF2dWlXPW2WpZv2svlP1hCTVkhv/vUafzlurez5HPnMH/a+KTGIJKNhltOZzFwZXj7SuCh2B3MLNfMqsLbxxAsSvt4+HPkAoARTK2NLIS1ETgn3DYJmAusDdvPNLM8M8snWNR2VJTTae/qpq2zJ7nldMIRPpGrrRBcAZ1VpXr4IgL0PyqyP1cTXEzFzHKAbwKfOcj77j1XKKE3/Jloy97WtCxqGzG7upT1u5pxPyAXlrD1u5qZNqFYo19ERqfN9C1tOZ2ghGXcfcKa9+OJKZUTlrRsBuYPcn/9DfpJJI5Rb+veVsYV5jEuibNxRWTsMLMnzGxlnK/YsmlDPe9U4BKCcjn9uRR4wN2jh3HPdPeFBKP3v2Vmh8Y7cLRfsE0WM+td3zCxJH4ROxr6jsQ3g8mRJH743r8piUl8dw9G4leX8nfHT6eytIDDJ5dx37WncNTU8UyfUKL/iSL9GO6n81uA+8zsaoIE+yXQWyftWnf/KMHis0+H5VsagCuipt3ea2Y1BCNxlgHXhu1fAu4ysxXhtuvcfZeZPUBQYmcFwUidR939N8N8DBkhMm2oPIlJ/MjV1a17W5k3NVjhe/2uZk4+pCpp9ykiWSWhUZEAZnYFsJDgYirAx4GH3X1TpFxXwnd64LkgeMO/1cwOAf5gZivc/a04x2ZUmYWu7h62N7SldUTl7OpSmju6qWtsZ+JB1uXfsLuFWZUqsyYySr0AzDGz2cAWgqTLB2L2iQzUeRZ4H/AHd/fwmE1hiZ1ZBANt1g9yf5Fz3ULfQT+LgU+a2c8Jyvns629052i2dV9bWhZCF5HRyd3P7W+bme0wsylhabN+Kyn04zjgMGBN+F6/xMzWhAugR1wKfCImnq3h97Vm9lR4ngPe08vBq60qZeWWhkEXtoVgJP4rm3vXHWbbvlZqygrJzw3G96ZiJP7OxnZaOrqZXV1KaWEeT3z6TMoK8yjIG+4YY5HRb1hJfHevJxwxH9O+FPhoeLsNmNfP8Wf3074V+Js47d3APwwj5IwVKXGTzJr4kZGhkSlTbZ3dbN3Xpnr4IhKR0KhIMzuXYF2UM8NyaACnAKeb2ceBMqDAzJrcvb8FswY6V8Jv+N39doI1VVi4cOHBDz0fITsa2+nucaZVpG+GU2SBq3W7mg86ib+xvpkLjh5z60uKjAlhAv6TwGNALvBDd3/VzL4ILHX3xcCdwD1mtoZgBP6l4eGnAdebWSfQA3zc3XcBmNnPCGotV5vZZuA/3P1O+hn0AzwMvBNYA7QQlNMcc7bubVUpHRFJlf4uqg7K3X9H1FqJ4fv8w6J+ngtMILj4G2mbALS4e7uZVQOnEqyBJSMo8t5/sJr4EIzE39XUQWd3D/m5OWzb18aUqAvJpWFN/JaO5NXEj5T9rK0K4q4sHfzig4gENE8+QzSESfxkltOpLiskP9fYGq5GvnF3UIpa5XREJDTo6EwzOw74PnC+u/eO3nH3y6P2uYpgwdrBEvhxz5XNb/h/uzy45nHM9PTVcIy8kV9f38xJBzHTqqGtkz0tncyq1P8GkdHK3R8mSKJHt30h6nYb+5Pt0fvcA9zTzzkv66e9v0E/TsyIzbFo695Wjp2h9UdEJCUSqaSAmT1NsCZhWXhR9mp3f2yQc18G/Nz71nM8Evi+mfUQlHK+xd1fG9FHJBw2sQyAieMKB913UjjAp66xnakVxWzd28rhk8b1bi/MyyU/15JaTmd9mMSfrcGkIkOmJH6GaOgtp5O8P0lOjjGpvKh3Aa116jxFJEqCozO/TjDS/v5wKu1Gd3/PQOc1s68RXAwoCT8I3OHuNw1wrqx8w9/W2c0df1nH6XOq07oQ09SKYgpyc1h7kIvbbqwPLvDOVBJfRCSpWju62dPSmdZ1VERk7EikkkL48+kJnKss5ueb4uzzDHD0wcQqiXvXMVOZVlHMrKrB8zqTyoNE//aGNqaML2LbvjbOPLzv+salhXlJLaezvr6F/FzrLfcsIolTEj9DpKKcDgTJnW3hwraRK6CJdPYiMjYkMDqz3zqbUfvcBdwV9fNngc/G2S/uubL1Df8DL26mrrGdb1+6IK1x5OYYM6tKevv4oYrM0pqpWVoiIkm1NSxxqXI6IiJysHJzjIW1lQntO3Fc8P9mZ0MbDa1dtHR0H/A/qLQgL+kj8WdUlpCXqxr4IkOlV02GiJTTSebCtgBTxxf1fmBYumEP0yqKk1rCR0RkLOjq7uH//vQWx82s4JQMWCy8tqq0d7bVUG2oj5Ra0wVeEZFkisyOnTJeI/FFRCT5Joej3zfUt/TmhWL/B5UW5iZ5JH4zs/U5Q+SgKImfIRrakl8TH2BKRTHb97XR1tnNM2t2cdbcmqTen4jIWPDYqzvYvKeVT5x1GGFpoLQ6pKaU9fUt9PQMfa3fjbubqSotoKxQk/VERJIpMjtW5XRERCQVqkoLmD+tnAde3Lz/QnLsSPzCPJrbk7OwbU+Ps76+mVqVdBY5KEriZ4iG1i4KcnMozEvun2RqRTFdPc4jK7fR3NHNWXMnDn6QiIgM6JUteynIzeHtR2RGn1pbVUpHV0/vCJuh2FDfwgzVwxcRSbote1sx27/QoIiISDKZGR9+22ze3NnE/Us3AzA1ZiR+WWEezR3JGYm/o7GNts4eJfFFDpKS+BliX2sn5cV5SR/BOTWcPvXTJRspyM3hbYemv+yDiEi221jfwvTKYnJz0j8KH+DQmuCN8ZqdTUM+dkN9C7NUD19EJOm27m2lpqyQgiQP4hEREYl417FTqC4r4NFXt5OXY9SMK+yzvbQgeQvbRsp91uqzhshB0TvGDNHQ1pn0eviwv97ZC+v3sGh2JaUqlyAiMmwbd7cwM4NGr8+dPA6A1Tsah3RcR1cP2/a1MiuDHouIyGj1xvZG5kwqS3cYIiIyhhTm5fKBRTOBYCZY7CCkZJbTiay9Vaua+CIHRUn8DNHQ2kl5UfKT+NE1N1UPX0Rk+NydjfUtGZX4rigpYFJ5IW9sH1oSf8veVnocZuqNtYhIUrV3dfPG9gbmTxuf7lBERGSMueLkWeTlGFPGH1jOrawwl6YkjcTfuLuF/FxjqtaCETkoGoadIRpaOxlfUpD0+ykvzqOkIJeWjm4l8UVERsCelk4a27syLvF9+KRxQx6Jv6E+mOKqcjoiIiPjta0N3LT4Vfa2dtDV7XznsuOYP208q7c30dntHK0kvoiIpNjE8iI+984jqSo7MAdVUhiU03H3ES/3vGl3C1MrMqcEqUi20Uj8DLGvtZPyouRfUzELrrZOn1DMoTWavisiMly9ie8MGokPMHfSON7c0UR3jyd8zMbdwRTXTCoKYrjwAAAgAElEQVQNJCKSzZ5avZPn1+9mdnUpm/a08JvlWwFYsWUfAMdMq0hneCIiMkZ95LTZXLRg2gHtZYV5dPU47V09I36fm/e0Mn2CRuGLHCwl8TNAfVM7G3a3MGfiuJTc36fOmcPnLzwy6YvoioiMBZHEd6aNXp87eRztXT298SViQ30LRfk5TIxZ4EpERA5OXWM74wrz+P4HF7JwViV/Wl0HBEn88cX5zKhUMkNERDJHaUEuAC0dI18Xf/OeVmZMyKzPTCLZREn8DPDnN+twT12N+osWTOP8+VNScl8iIqPdxnCBphkZNno9srjtqu0NCR+zoT5YoFcXeUVERkZdYzs14YXR0w+v5o3tjexsaGPFlr3Mn1au/lZERDJKaWFQIaJ5hOvit3Z0s6upXSPxRYZBSfwM8NSqOqpKC1QTU0QkC23Y3cKk8kKK8nPTHUofcyaOwwxWbW9K+Ji1u5qozbDa/iIi2ayusZ3qMIl/xpxgwM4f3tjJqu2NHK1SOiIikmHKwiT+SC9uu2VvMPBpukbiixw0JfFT4F/vW86Pn13f+/Nza+u54o4l1De1093j/Hl1HWceXkOOFvcQEck6G+tbmFWZeYnv4oJcZlWWJLy4bVtnN+t3NXPE5NSUdhMRGQvqmvaPxJ83pZyq0gLu/Ms6LWorIiIZKVkj8TftbgVQGTmRYVASP8ncnd+8spWvPPw6W/e20tHVw+ceXMFf1uzi1idWs3zzXva0dHJmikrpiIjIyNqwu5mZGVYPP+LwSeNYlWAS/626JnocDlcSX0RkxNQ1tlNTFiTxc3KM0+ZU8+bOYIaUkvgiIpJpSguD2cUjPRJ/8x6NxBcZrrx0BzDaNbR10RGu6n3LI29wzPTxrN3VzHEzK/jpko3UN3WQY/un14qISPZo6+xmR0M7MzOsHn7E3MnjePKNnbR3dVOYN3C5n1Xbg2T/3ElK4ouIjIS2zm4a27p6R+IDnD6nhoeWbdWitiIikpH2j8Qf2YVtN+1ppSAvp/fCtogMnUbiJ1ldYxsAcyaWsXj5Vr75+GrOOLyGH111IuXF+TyycjsLZlQwobQgzZGKiMhQbdodjCiZlcEj8bt7nLd2Ng+676odjRTk5lBbnXmlgUREslFdYztAn4TFGXOqgWAUvha1FRGRTFNaECbxO0Z+JP70imKVkRYZBiXxk2xn+Ob9uvOPYFJ5IR3dPfz7hUdSUVLAv5x7OABnzZ2YzhBFROQgbagPkviZOhI/Ut/+0Ve3093jdHb3cO+SDXzl4dd7L0BErN7eyCE1peTn6q2BiMhIqGsKk/hRI/Enlhdx+UkzuWTh9HSFJSIi0q+yJNbEn56hn5lEsoXK6SRZZARObXUJd155Itv2tTEnLFVw+Ukz6ezu4b3HTUtniCIicpA29I7Ez8zR67OrS1lUW8l3nnyTx1Zup7Wzm427W8gx+NFf13H5SbO48cIjyc/NYdX2Rk6cXZnukEVEku7eJRt47NUd3HXViUkdEdg7En9c39IBN7/36KTdp4iIyHCUFQVpwn2tnSN63s17Wjh6utaCERkOJfGTbP+b9yLGF+czP2oBq7zcHD56+iHpCk1ERIZpY30z4wrzmFCSn+5Q4srLzeHn15zMwyu38d0n11BRks9/vudEjpxSzq2/X81dz6zn6GnjOe+oSWzd18ZcLWorIqPcE6/t4PO/Xok7vLatoc9785HWXxJfREQkU+Xn5lBdVsj2fW0jds6m9i72tHQyQ4vaigyLkvhJtrOxnYK8HMqL9KsWERlt1te3MLOqJKPrGufkGO86ZirvOmZqn/Zb/u5olqyr5/4XN1FbHbyh1qK2IjKavbp1H5/6+cscPnEcq3Y08vSbu5KexDeDSq19JSIiWWTahGK27G0dsfNt3hPMXp4+QQu6iwyHCt8mWV1jOxPHFWZ0gkdERA7OW3VNHFpTlu4wDoqZ8b4TpvPc2t38/rWdQLAQrojIaNTW2c3H732J8cX5/PjqRRwxeRxPv1mX1Pusa2qnsqRAa42IiEhWmVZRxJY9Q0/i727uYGdjG/ta+pbi2bw7ONcM1cQXGRa9o0yynY1tmkIrIjIKtXZ0s2Vva9Ym8QH+9vjpWFgfv7QgV6NjRMYIMzvfzFaZ2Rozuz7O9kIz+0W4fYmZ1Ybti8xsWfi13MzeO9g5zezpqGO2mtmvw/azzGxf1LYvJPMxf+uJN9lQ38J///0CJpUXccbhNSxdv4eWjpFduC9aXWO7PgeIiEjWmVYRjMR394SP+cGf13L8l37Popuf5NgvPs4za3b1btukkfgiI0JJ/CSLjMQXEckWCSR3Pm1mr5nZK2b2pJnNitlebmZbzOy2qLabzWyTmTXF7Bs3URRuuyFsX2Vm7xj5Rzo8a3c14Q6HTczeJP7UimJOn1NDe1cPh08ep1ljImOAmeUC3wMuAOYBl5nZvJjdrgb2uPthwK3AV8P2lcBCd18AnA9838zyBjqnu5/u7gvCY54FHoy6n6cj29z9i0l5wARldH7w9Frev3AGpxxaBcDpc6rp6O5hydrdybpbJfFFRCQrTasopr2rh/rmjoT2r2ts51tPrOaUQ6r48sXzqS4r5Pan1/Zu37ynleL8XKpUXk5kWJTEP0htnd00tHXS2Dbwit079eZdRLJIgsmdlwmSOMcADwBfi9n+JeBPMW2/ARbFucu4iaLwPi8FjiJIFP1PGFvGWLMzuB5x6MTSNEcyPJecMB1QPXyRMWQRsMbd17p7B/Bz4KKYfS4C7g5vPwCcY2bm7i3uHhm6XgREhugNek4zGwecDfx6xB/RALp7nBseXMGEknxueOcRve0n1lZSmJfDn5NYUqeusZ2aMn0OEBGR7DK1IhgxvzXBuvi3/eFN2rp6+PJ753PFybO44uSZPLWqjrV1Tbg7r2zey/QJxRowJDJMSuIfhFc27+XELz/BMTc9ztE3Pc7tf34r7n7tXd3sbemkpqwoxRGKiBy0QRMx7v5Hd28Jf3wOmB7ZZmYnAJOAx2OOec7dt8W5v7iJorD95+7e7u7rgDXEvwiQNm/VNZNjUFuV3Un88+ZN4oRZEzjnyEnpDkVEUmMasCnq581hW9x9wqT9PqAKwMxOMrNXgRXAteH2RM75XuBJd2+IajslLMvziJkdNbyHFV99Uzs97vzHu4+iomT/CMCi/FxOOqSKp9/cNcDRB8/dqWvSYB4REck+08KyN4nUxd9Q38y9Szby/hNn9JYZvfykWeTnGnc/s557ntvAC+v3cPlJM5Mas8hYoCT+ELk7Ny1+lcL8XD5/4ZFUlOSzantT3H13NQVTjyaW6827iGSNRBIx0a4GHgEwsxzgm8BnDub+YhJFCcVhZteY2VIzW1pXl9wFCmO9tbOJGZUlFOVn1ASBISvKz+WXH3sb581TEl9kjIg3DC626G2/+7j7Enc/CjgRuMHMihI852XAz6J+fgmY5e7HAt+lnxH6w+3nJ5YX8euPn8q7jplywLYz5lSzZmcTWxIcadjY1kl3T2L1gRvauujo6lESX0REss70imAB2kT+P377iTfJz83hn8+Z09tWM66Qdx8zlftf3MyXf/c6Z82t4cq31SYrXJExQ0n8IVq8fCsvbdzLZ95xOB89/RCmji9mb0v8OmF1je0AmkYrItkkkURMsKPZFcBC4Oth08eBh919U7z9h3h/CcXh7re7+0J3X1hTUzOEux2+t+qaOCyLF7UVkTFrMzAj6ufpwNb+9jGzPGA80Kd4vLu/DjQD8wc7p5lVEcym+l3U8Q3u3hTefhjIN7Pq2GBHop/Py82JO4X/vHmTyDG4+5n1Ax6/ZW8rn/vVCo7/0u/51hOrE7rP3s8BSuKLiEiWKS/Oo7Qgd9AkfkNbJ79bsY33nTCdieV9K1BcdWotLR3dlBfl8Y1LjlUpHZERoCT+ELR2dPPVR97gqKnlvO+E4HNKRUk+e1vj18WPvHnXSHwRySKJJHcws3OBG4H3uHt72HwK8EkzWw98A/iQmd2S6P3FJIoSiiNdunuctbuas3pRWxEZs14A5pjZbDMrIFh/ZHHMPouBK8Pb7wP+4O4eHpMHEC5qPhdYn8A5LwF+6+5tkQYzmxyWT8PMFhF8Lqkf2Yc6sFlVpVy8YBo/fnY9Oxvb4u6zekcjZ3/jKe5fuonqskLuW7opodH4GswjIiLZysyYNqF40HI6j67cTntXD+89/sCJ28dMr+A/3j2PO688kWr9LxQZEUriD8EPnl7L1n1tfOFd88jNCa4iVpTk9zsSP/JhQCNwRCSLDJrcMbPjgO8TJPB3Rtrd/XJ3n+nutcC/AT929+sHub+4iaKw/VIzKzSz2cAc4PnhP7yRsWl3Cx1dPb11H0VEskVYuuyTwGPA68B97v6qmX3RzN4T7nYnUGVma4BPA5G+/DRguZktA34FfNzdd/V3zqi7vZS+pXQg6PNXmtly4DvApWH/n1KfOmcOnd3O/z4Vf42ru8JR+n/417P4/IXz2NHQzpK1g19rqGvSSHwREcleUyuK2bpv4CT+r1/eQm1VCcfNqIi7/cOnzubYfraJyNDlDedgM6sEfgHUEozC+Xt33xNnv68CF4Y/fsndfxG23wWcSVADGeAqd19mZuOBnwAzwxi/4e4/GuhcybZ9Xxv/+9RbvPPoyZx0SFVve0VJAXtbBh6Jr6uOIpIt3L3LzCKJmFzgh5HkDrDU3RcTlM8pA+4PB1FudPf39HtSwMy+BnwAKDGzzcAd7n4TQaLonjBRtJsg0UN4n/cBrwFdwCfcvXvkH/HBeasuWAvlUI3EF5EsFJaveTim7QtRt9sIRs/HHncPcE+i54zadlacttuA24YSdzLUVpfyd8dP494lG7nmjEOYMr64d1tTexcPvbyFdx87lRmVJdSMK6SsMI9fvbyFtx12QOWfPlROR0REstm0imKWb9rb7/Zt+1p5dm09/3TOHJXKEUmR4Y7Evx540t3nAE+yf5ROLzO7EDgeWACcBHzGzMqjdvmMuy8Iv5aFbZ8AXgsXujoL+KaZFSRwrqT52qNv0O3ODRcc2ae9ojgopxNv4NDOxnYqSwvIz9WEBxHJHu7+sLsf7u6HuvvNYdsXwgQ+7n6uu0+K6rsPSOC7+13u/smonz/r7tPdPSf8flPY3ubul7j7Ye6+yN3XRh1zcxjDXHd/JOkPfAjW7AyS+KqJLyKS/f7x7Dn09Djf/cOaPu0PLdtCc0c3HzhpJhAsBH7+/Mk8unI7bZ0DX1eua2wnP9cYX5yftLhFRESSZdqEYva0dNLS0RV3++JlW3GHixccWEpHRJJjuNnli4C7w9t3AxfH2Wce8Cd373L3ZmA5cP4g53VgXFgns4xgdGbXQZ5r2F7euIcHX97C/zt9NjMqS/psqyjJp7vHaWo/sGOra2xnokbfiIiMOm/VNVFdVsj4EiVnRESy3YzKEi4/aSa/eGFT70wrd+fe5zZy5JTyPmUCLl4wjcb2Lv7wxs7+TgcEnwNqygo1OlFERLLStIpgZtrWfha3/dXLWzhuZgW11aWpDEtkTBtuEn+Su28DCL9PjLPPcuACMysxs2rg7fRdrPBmM3vFzG41s0jG+zbgSIJFDFcA/+TuPQmcKylu//NaqssK+NhZhx2wraKkACBuSZ2dje2aQisiMgqt2dnEoTV6wyoiMlr84zlzKMrL4euPrgLghfV7eG1bA5efNLNPIv6UQ6uYOK6Qh5ZtGfB8dU36HCAiItkrksTfHGdx27bObt7Y3sjb58ZLAYpIsgyaxDezJ8xsZZyvixK5A3d/nKA+5jMEC1o9SzCqHuAG4AjgRKASuC5sfwewDJhKUDrnNjMrH+RcsXFfY2ZLzWxpXV1dIqH2a9OeFo6eNp6ywgOXEKgIp8jGS+LvCkfgiIjI6OHurNnZxGGqhy8iMmpUlxVyzRmH8uir27nxVyv44J1LqCot4KIFU/vsl5tjnHPkJJ55q56env7X4a3TYB4REcli0yZERuK3HbAtsu7L5PKilMYkMtYNmsQPax/Pj/P1ELDDzKYAhN/jzisN6xovcPfzAAPeDNu3eaAd+BGwKDzkw8CD4bY1wDqCZH+/54pzn7e7+0J3X1hTU5P4bySOoCxO/M6pdyR+a0fs/Qdv3sv15l1EZDTZ2dhOQ1sXh08al+5QRERkBH309NlUlxVw75KNnHvkJH73qdMZV3Rg2bQTayfQ2NbF6p2N/Z5LSXwREclmE8cVkZdjbNnbcsC2uiYt3i6SDgcOLR+axcCVwC3h94didzCzXKDC3evN7BjgGODxcNsUd98W1r6/GFgZHrYROAd42swmAXOBtQOdK1m6e5xdTR39dk4TSuKPxN/X2klHd49G4ouIjDJvbA+SNnMnK4kvIjKalBbmcdeHF9HU3sXJh1T1u9/CWZUALF2/hyMmlx+wvbvH2d2sGbkiIpK9cnOMyeOL2BKnnE5kJL6S+CKpNdwk/i3AfWZ2NUHi/RIAM1sIXOvuHwXyCZLxAA3AFe4eKYFzr5nVEIyoXwZcG7Z/CbjLzFaE265z911mVjTAuZJiT0sH3T3OxH5G1I/vTeL3HYm/vSGYcjRR04tEREaV1WESXyPxRURGn/nTxg+6z4zKYmrGFfLihj1ccfKsA7bXN7fT40puiIhIdps+oZhNSuKLZIxhJfHdvZ5gxHxs+1Lgo+HtNmBeP8ef3U/7VuBv4rT3e65k2dkQdk79jKSpKI6/sO2G+mDK0azKkiRGJyIiqbZqRyM14wqpLC1IdygiIpIGZsaJtRN4Yf3uuNuV3BARkdGgtqqUJ17fcUB7XWM7ZujzkEiKDVoTf6wbrNZXQV4OpQW57G3tm8Rfv6sZCDo9EREZPVbvaOQIldIRERnTTphVyeY9rexo6H/BPyXxRUQkm9VWl7KrqYPGtr75rrqmdipLCsjPVUpRJJX0ihvEzkhZnH4WtoVgcds9MeV01te3MKEkv7fcjoiIZL/uHmf1jkaV0hERGeMWzpoABHXxY/Um8ctUVlNERLJXbVVQWSJSaSJCi7eLpIeS+INIZNXt8cX57Gs5cCR+bbVG4YuIjCabdrfQ1tnDXCXxRUTGtHlTyynOz41bUify+aF6nMoMiIhI9orktNaFlSYilMQXSQ8l8Qexs6GdcYV5FBfk9rvPhNL8A8vp1DczW6V0RERGlVU7gkVt56qcjojImJafm8OCGRW8uCH+SPyywjxKCoa1/JiIiEhazaoMclrr4yXx+1k3UkSSR0n8QdQ1DX6FsaK4gL1R5XTaOrvZtq+NWUrii4iMKqu3B0n8OZPK0hyJiIik28LaCby2rYGm9q4+7RqhKCIio0FxQS5Txhexrn5/Et/dE8qTicjIUxJ/EIm8CR9fks/eqHI6kXphtdUlSY1NRERS640djcysLNHoShER4ZRDqujucZasre/TrhGKIpKJzKzSzH5vZm+G3yf0s9+jZrbXzH7bz/bvmllT1M8zzeyPZvaymb1iZu+M2naDma0xs1Vm9o6Rf1SSbLOqSvqMxG9o66Kjq0dJfJE0UBJ/EIkk8SeUBOV03B3YXy9stmrii4iMKqu3N6qUjoiIAHBC7QSK8nN4+s1dfdo1QlFEMtT1wJPuPgd4Mvw5nq8DH4y3wcwWAhUxzZ8H7nP344BLgf8J950X/nwUcD7wP2bWf51iyUizq0v7LGzbu3i7/s+JpJyS+INIJIlfUVxAd4/3TqXdEE41UjkdEZHRo72rm3W7mrWorYiIAFCYl8tJs6t4+s26Pu0qpyMiGeoi4O7w9t3AxfF2cvcngcbY9jAB/3Xgs7GHAOXh7fHA1qj7+7m7t7v7OmANsGg4D0BSr7aqlPrmDhraguoTvUl8zTgTSTkl8QfQ0tFFU3sXE8cVDbjf+JJ8gN6SOuvrm6ksLWB8cX7SYxQRkdR4eeNeunqcwzUSX0REQqfPqeatuma27WsFgrWxGtu6lMQXkUw0yd23AYTfJw7x+E8CiyPniHITcIWZbQYeBv4xbJ8GbIrab3PYJlmktrrv4rZ1TRqJL5IuSuIPINFpQhNKCoD9Sfx1u5qprVI9fBGR0aKzu4ebFr/K5PIizj5iqJ93RERktDptTjVAb0kdjVAUkXQysyfMbGWcr4uGed6pwCXAd+Nsvgy4y92nA+8E7jGzHMDi7Ov9nP8aM1tqZkvr6uri7SJpEikTHSkbrXI6IumjJP4Adoad08TByulERuK3dgDBwra1qocvIjJq3PH0Ot7Y3sgXLzqKskItaisiIoG5k8ZRM65wfxJfIxRFJI3c/Vx3nx/n6yFgh5lNAQi/7xzCqY8DDgPWmNl6oMTM1oTbrgbuC+//WaAIqCYYeT8j6hzT2V9qJzbu2919obsvrKmpGUJYkmwzK4MBqut3BXXx6xrbyc81VZ4QSQMl8QeQ6BXGirDz2tPSSWtHN9v2tVGrevgiIlmjs7uHB1/aTFtn9wHb1u9q5ltPrOaC+ZP5m6MmpyE6ERHJVGbGaYdV89c1u+jpcY1QFJFMthi4Mrx9JfBQoge6++/cfbK717p7LdDi7oeFmzcC5wCY2ZEESfy68P4uNbNCM5sNzAGeH5FHIilTlJ/L1PFFvWs/1jW2U1NWiFm8iRYikkxK4g8g0TfhkZr4+1o62LA76Ng0El9EJHs8tGwrn75vObc+sbpPu7tz469XUJCbw03vOSpN0YmISCY7fU41u5s7eG1bg5L4IpLJbgHOM7M3gfPCnzGzhWZ2R2QnM3sauB84x8w2m9k7BjnvvwL/z8yWAz8DrvLAqwQj9F8DHgU+4e4HjpiRjFdbXcq6+v018fU/TiQ9lMQfwM7GNnJzjMqw5n1/Kor318SPTDGarZH4IpKFzOx8M1tlZmvM7Po42z9tZq+Z2Stm9qSZzYrZXm5mW8zstqi2E8xsRXjO71g4bMPMfmFmy8Kv9Wa2LGyvNbPWqG3/l+zHfd/SYM2tO55ex6tb9/W2//KlLfx1TT3XXXAEk8oHXuRcRETGpjMPr6EgN4f7lm6irrEdM6gsHfjzg4hIqrl7vbuf4+5zwu+7w/al7v7RqP1Od/cady929+nu/licc5VF3X7N3U9192PdfYG7Px617WZ3P9Td57r7I8l+jJIctdWlrNvV3DvjTEl8kfRQEn8AdY3tVJcVkJMz8DShgrwcSgty2dvayW9e2UpRfg6za5TEF5HsYma5wPeAC4B5wGVmNi9mt5eBhe5+DPAA8LWY7V8C/hTT9r/ANQRTaOcA5wO4+/vDN/oLgF8CD0Yd81Zkm7tfO/xH178N9c08v24315xxCBNK8rnhwRV09zj1Te18+XevsXDWBD6waGYyQxARkSxWVVbIu4+dygMvbuatuiYqSwrIz9XHLBERGR1OPqSKvS2d/HbFNiXxRdJI7y4HsLOxnYnjEht5WVFSwFOrdvK7V7bxD2ccqoUPRSQbLQLWuPtad+8Afg5cFL2Du//R3VvCH58jWKAKCEbcA5OAx6PapgDl7v6suzvwY+Di6HOGI/P/nmD6bco98OJmcgw+fGotX3j3UbyyeR+Lbn6Cs77xFM3tXfzX3x496MVcEZFsksCsq8JwttQaM1tiZrVh+6KoWVLLzey9g53TzO4ys3VRxy0I2y2cnbUmnN11fPIfefJ8+NRaWjq6eWTldiU3RERkVHnX0VM4cko533hsFbubg5r4IpJ6yjQPoK6xPeHyCRUl+by6tYEp44u49sxDkxyZiEhSTAM2Rf28GThpgP2vBh4BMLMc4JvABwkXtoo65+aYc06LOc/pwA53fzOqbbaZvQw0AJ9396eH8DgS1t3jPPDiZk6fU8OU8cW8+5gi6pvaWb2jEYC3z53InEnjknHXIiJpETXr6jyCPvkFM1vs7q9F7XY1sMfdDzOzS4GvAu8HVhLMxuoKL9IuN7PfAD7IOT/j7g/EhHIB+2donUQwa2ug/zkZbf608SyaXcnz63YriS8iIqNKTo5x3flzuepHLwBa90UkXZTEH8DOxnaOnjY+oX0rwsVtrzv/CIoLcpMZlohIssQbbu5xdzS7AlgInBk2fRx42N03hSXvh3LOy+g7Cn8bMNPd68PR/b82s6PcvSFOHNcQlOph5syhl7z565pdbNvXxo0XHhk5Hx8+dfaQzyMikkV6Z10BmFlk1lV0Ev8i4Kbw9gPAbWZmUTOxAIrY358ncs5YFwE/DmdpPWdmFWY2xd23DevRpdFHTq3l+XW7qdYIRRERGWXOPLyGUw6p4tm19Urii6SJyun0o6fHae/sTrhzOrG2knOOmMhFC6YmOTIRkaTZDMyI+nk6sDV2JzM7F7gReI+7t4fNpwCfNLP1wDeAD5nZLeE5p0cd3uecZpYH/C3wi0ibu7e7e314+0XgLeDweAG7++3uvtDdF9bU1Azt0QLLN+1lQkk+582bNORjRUSyVLxZV7EzpHr3cfcuYB9QBWBmJ5nZq8AK4Npw+2DnvDksmXOrmUXeXCcSR1Y5b95kFtVWsmh2ZbpDERERGVFmxo0XHsmMymLmTUlssKuIjCyNxO9HTo7xyk3voLsn7iDUA/zzuXHzSyIi2eQFYI6ZzQa2AJcCH4jewcyOA74PnO/uOyPt7n551D5XEZRbuD78udHMTgaWAB8Cvht1ynOBN9x9c9TxNcBud+82s0MISi2sHckHGvGP58zhylNrKczTDCoRGTMSmSHV7z7uvgQ4ysyOBO42s0cGOecNwHagALgduA74YoJxDHvGVSrl5hj3XXtKusMQERFJivnTxvP0Z89OdxgiY5ZG4g8iV4sZisgYEY6m/CTwGPA6cJ+7v2pmXzSz94S7fR0oA+4PFyhcnMCpPwbcAawhGFX/SNS2SzlwQdszgFfMbDlBGYdr3X33wT6uwZQX5Sfr1CIimSiRWVe9+4QzpsYDffphd38daAbmD3ROd9/mgXbgRwSldxKNY9gzrkRERERERgONxBcRkV7u/jDwcEzbF6Jun5vAOZEAkYQAACAASURBVO4C7or6eSlBkifevlfFafsl8MsEQxYRkaEZdNYVsBi4EngWeB/wB3f38JhN4cK2s4C5wHpgb3/njNS5t2DBlIsJFseN3Mcnw/r5JwH7srkevoiIiIhIMimJLyIiIiIyRoQJ+Misq1zgh5FZV8BSd18M3AncY2ZrCEbgXxoefhpwvZl1Aj3Ax919F0C8c4bH3BuWSTNgGXBt2P4w8E6CWVotwIeT+bhFRERERLKZkvgiIiIiImNIArOu2oBL4hx3D3BPoucM2+MWz3V3Bz4xpMBFRERERMYo1cQXEREREREREREREclQSuKLiIiIiIiIiIiIiGQoJfFFRERERERERERERDKUkvgiIiIiIiIiIiIiIhlKSXwRERERERERERERkQylJL6IiIiIiIiIiIiISIYyd093DElnZnXAhnTHkYBqYFe6gxgixZwaijl1sjHu6JhnuXtNOoNJlyzp67P9+ZVNsjFuxZwa2R6z+vnMl+3PsWyhmFMjG2OG7IxbfT1Z09dn+/Mrm2Rj3Io5NbI95iH382MiiZ8tzGypuy9MdxxDoZhTQzGnTjbGnY0xj1XZ+LfKxpghO+NWzKmhmCXZsvHvpZhTQzGnTjbGnY0xj1XZ+LfKxpghO+NWzKkxFmNWOR0RERERERERERERkQylJL6IiIiIiIiIiIiISIZSEj+z3J7uAA6CYk4NxZw62Rh3NsY8VmXj3yobY4bsjFsxp4ZilmTLxr+XYk4NxZw62Rh3NsY8VmXj3yobY4bsjFsxp8aYi1k18UVEREREREREREREMpRG4ouIiIiIiIiIiIiIZCgl8VPIzH5oZjvNbGWcbf9mZm5m1eHPZmbfMbM1ZvaKmR2f+oj7j9nM/tHMVpnZq2b2taj2G8KYV5nZO1IfcfyYzWyBmT1nZsvMbKmZLQrbM+X3PMPM/mhmr4e/038K2yvN7Pdm9mb4fUKmxD1AzF83szfCuH5lZhVRx6T1+dFfzFHbM+51OFDMmfw6HKvUz6eG+vm0x6x+PoVxZ/JrcaxSX58a6uvTHrP6+hTFnMmvw7FK/XxqqJ9Pe8zq51MU84i9Dt1dXyn6As4AjgdWxrTPAB4DNgDVYds7gUcAA04GlmRKzMDbgSeAwvDnieH3ecByoBCYDbwF5GZIzI8DF0T9bp/KsN/zFOD48PY4YHX4+/wacH3Yfj3w1UyJe4CY/wbIC9u/GhVz2p8f/cUc/pyRr8MBfs8Z/Tocq1/q59Mas/r51MWsfj51v+uMfi2O1S/19WmNWX196mJWX5+a33NGvw7H6pf6+bTGrH4+dTGrn0/N73nEXocaiZ9C7v5nYHecTbcCnwWiFyi4CPixB54DKsxsSgrC7KOfmD8G3OLu7eE+O8P2i4Cfu3u7u68D1gCLUhZsqJ+YHSgPb48Htoa3M+X3vM3dXwpvNwKvA9PC+O4Od7sbuDi8nfa4+4vZ3R93965wt+eA6VExp/X5McDvGTL0dThAzBn9Ohyr1M+nhvr59Masfn7kqa/PLurrU0N9fXpjVl+fspgz+nU4VqmfTw318+mNWf18ymIesdehkvhpZmbvAba4+/KYTdOATVE/b2b/EzbdDgdON7MlZvYnMzsxbM/kmP8Z+LqZbQK+AdwQtmdczGZWCxwHLAEmufs2CDoEYGK4W0bFHRNztI8QXA2FDI45W16HMb/nbHwdjknZ8vyKkY3PL/XzSaR+PnXU12enbHqORcnG55f6+iRSX58a6uezU7Y8v2Jk4/NL/XwSqZ9PjWT183kjH6okysxKgBsJprAcsDlOm8dpS4c8YALBFJUTgfvM7BAyO+aPAf/i7r80s78H7gTOJcNiNrMy4JfAP7t7g1m88IJd47SlJe7YmKPabwS6gHsjTXEOT3vMBDFm/OswznMjG1+HY476+ZRSP58k6udTR319dlJfn1Lq65NEfX1qqJ/PTurnU0r9fJKon0+NZPbzGomfXocS1D1abmbrCaauvGRmkwmuwMyI2nc6+6cRpdtm4MFwmsrzQA9QTWbHfCXwYHj7fvZPUcmYmM0sn+CFfq+7R2LdEZkCFH6PTLvJiLj7iRkzuxJ4F3C5u0c6oUyNOeNfh/38nrPxdTgWZfzzqx/Z+PxSP58E6udTR319VsuK51gc2fj8Ul+fBOrrU0P9fFbL+OdXP7Lx+aV+PgnUz6dGsvt5JfHTyN1XuPtEd69191qCP+Dx7r4dWAx8yAInA/siU3MywK+BswHM7HCgANhFEPOlZlZoZrOBOcDzaYuyr63AmeHts4E3w9sZ8Xu24LLtncDr7v7fUZsWE/wTI/z+UFR7WuPuL2YzOx+4DniPu7dEHZL250e8mDP9dTjAcyMbX4djTqY/vwaQjc8v9fMjTP18euMOZeNrcczJhudYP7Lx+aW+foSpr09fzKFsfB2OOZn+/BpANj6/1M+PMPXz6Ys5NHKvQ0/xar1j+Qv4GbAN6CR4sl0ds309+1dWNuB7BKsTrwAWZkrM4RPuJ8BK4CXg7Kj9bwxjXkW4oniGxHwa8CLBys9LgBMy7Pd8GsG0mVeAZeHXO4Eq4EmCf1xPApWZEvcAMa8hqOsVafu/THl+9BdzzD4Z9Toc4Pec0a/Dsfqlfj6tMaufT13M6udT97vO6NfiWP1SX5/WmNXXpy5m9fWp+T1n9OtwrH6pn09rzOrnUxez+vnU/J5H7HVo4UEiIiIiIiIiIiIiIpJhVE5HRERERERERERERCRDKYkvIiIiIiIiIiIiIpKhlMQXEREREREREREREclQSuKLiIiIiIiIiIiIiGQoJfFFRERERERERERERDKUkvgiIiIiIiIiIiIiIhlKSXwRERERERERERERkQylJL6IiIiIiIiIiIiISIZSEl9EREREREREREREJEMpiS8iIiIiIiIiIiIikqGUxBcRERERERERERERyVBK4ouIiIiIiIiIiIiIZCgl8UVEREREREREREREMpSS+CIiIiIiIiIiIiIiGUpJfBERERERERERERGRDKUkvoiIiIiIiIiIiIhIhlISX0REREREREREREQkQymJLyIiIiIiIiIiIiKSoZTEFxERERERERERERHJUEriy5hjZjeZ2U/SHUeEmdWamZtZ3jDP02Rmh4xUXCIi2Ux9vYjI6KZ+XkRERMYSJfFFRgl3L3P3tQBmdpeZfXk45zOzXDN73sw+F9O21Mz+bbjxiojI0CWhr7/ZzJ6MaTvczBrM7OjhnFtERIYuCf386eGFgdivHjP74chELSLZzszWm9m5ZvY5M7sj3fGkk5k9ZWYfTeH9PWJmV6bq/iR7KYkvMgRmlpvuGFLF3buBjwDXm9kRYfO/AQ7cmrbARESSbCz19cAXgclm9v8AzMyAHwD/7e4r0hqZiEiSjKV+3t2fDi8M9H4Bfws0Af+d5vBEJMO4+1fcPWUJ7LEm3iwyd7/A3e9O4n1+08wei2n7lpn9Nln3KcmhJL6klZldb2ZvmVmjmb1mZu8N268ys7+Y2TfMbI+ZrTOzC6KOm21mfw6Pe8LMvhfpCM3sLDPbHHM/683s3H5iuN/MtpvZvvCcR0Vtu8vM/tfMHjazZuDt/Zzj5PAcuVFt7zWzV8LbOVGPtd7M7jOzyn7ONdXMFpvZbjNbE0mshNtywyvjkd/Zi2Y2I9zmZnaYmV0DXA58Nhxl8xsz+4yZ/TLmfr5rZt+K+4cJuftKgjf3d5rZkcDngI+ECX4RkYSor497rozo6929neCC7S1mNg24BpgA3NzfMSIisdTPxz1XRvTzceKaAdwLfDx8ry8iknY2Ci6u2jDLqSXRvwOHmtmHAczsFOBK4Nq0RiVDpiS+pNtbwOnAeOA/gZ+Y2ZRw20nAKqAa+BpBItnCbT8FngeqgJuADw4jhkeAOcBE4CWCN7XRPkCQzBgH/CXeCdz9OaAZODvmuJ+Gtz8FXAycCUwF9gDf6yeenwGbw/3eB3zFzM4Jt30auAx4J1BOkHhpiYnl9vAxfC0cbfNu4CfA+WZWAb3/XN4P3NNPDNG+Et7X08C3NDJTRA6C+voDZUxf7+5LgLuAH4e/g4+4e+dAx4iIxFA/f6CM6ecjzCwfuA94wN0zZj0BEckcFjVS3Pav9XGlmW00s11mdmPUvgNe2ByJi6vhvhea2csWlHvcZGY3xWw/zcyeMbO94farwvZiC0ahbwhj+IuZFYfbTo46ZrmZnTXA/X/EzF4PL0Y/Zmazora5mX3CzN4E3gzbvh3G0RBepD09bD+fYGDk+8OLs8vD9t7yPeHv9PNhzDvN7MdmNj6Rv0d/3L0F+CjwDTOrBX4IXO/umwc6TjKPkviSVu5+v7tvdfced/8FQae3KNy8wd1/EI76vhuYAkwys5nAicAX3L3D3f8CLB5GDD9098ZwNOJNwLGRTjL0kLv/NYyxbYBT/YzgzThmNo7gTfnPwm3/ANzo7puj7ud9sVdqw5ExpwHXuXubuy8D7mD/B5qPAp9391UeWO7u9Qk8xm3An4FLwqbzgV3u/mICx3YASwg+XMV+GBIRGZT6+szv64HPA4cB97j70gT2FxHppX4+K/p5CGbY5gH/nOD+IiIQ9GdzgXOAL1gwSx8Gv7A57IuroWbgQ0AFcCHwMTO7GCD8X/II8F2gBlgALAuP+wZwAvA2oBL4LNBjwezT3wFfDtv/DfilmdXE3nF4P58jKENWQzC48Wcxu11McMF6XvjzC2EclQQXge83syJ3f5RgkOQvwouzx8Z5rFeFX28HDgHKgNti9unv79Evd38KeABYCuwAbh/sGMk8SuJLWpnZh8xsWXj1cy8wn2CUDsD2yH7hlUMIOrCpwO6oNoBNB3n/uWZ2S3jluAFYH26qjtot0XP/FPhbMysk6OBfcvcN4bZZwK+iHufrQDcwKeYckcfWGNW2AZgW3p5BMNLpYNwNXBHevoLER+ycTvBP6cfAtw/yvkVkDFNfn/l9vbu3AuuAVw/yfkVkDFM/n/n9vJldSpAwe194AUJEJFH/6e6t7r4cWA5Eks8DXtgcqYur7v6Uu68I93uFIIl+Zrj5cuAJd/+Zu3e6e727LzOzHIJZTv/k7lvcvdvdnwljuQJ42N0fDs/5e4Lk9jvj3P0/AP/l7q+7exdBEn5B9Gj8cPvu8P007v6TMI4ud/8mUEiQdE/E5QRrU6119ybgBuDSmIvF/f09BvM04eBMd/cEj5EMoiS+pE3Y6f0A+CRQ5e4VwErABjwQtgGVZlYS1TYj6nYz0LvNgtpqB1xRDX0AuAg4l2D6b23ksKh9Eurc3P01gjfnF9B32i0EHxoucPeKqK8id98Sc5qt4WMbF9U2E9gSdZ5DEwknTtuvgWPMbD7wLhIYVW9mRcCdBFemPwbMNbMrBj5KRGQ/9fWZ39eLiAyH+vnM7+fDUZq3Ax+MuiAhIpKo7VG3WwguxMIAFzZH8uKqmZ1kZn80szoz20dQyz1ynv4uilYDRf1smwVcEok7jP00gpli8fb9dtR+uwn+t0yL2qfP4zCzfw3L7+wLjxlP38c9kKkE/4MiNhDMoIq+WNzf36NfZlZFMDPhW8AXLSzLJtlFSXxJp1KCN6Z1ABYssjF/sIPCN55LgZvMrMCCRTneHbXLaqDIgrpp+QQlAgr7Od04oB2oJ/iQ8JWDfCwRPyWYUnYGcH9U+/8BN0eu1ppZjZldFHuwu28CngH+y8yKzOwY4Gr2vzm/A/iSmc2xwDFhZxxrB8HUq+hztxFMn/op8Ly7b0zg8XyRYAr0XeEoqWuAW+NNMxMR6Yf6+hgZ2NeLiAyH+vkYmdTPm1kp8Evg2+7+8GAPXERkCAa6sDliF1cJ+rvF8P/Zu/MwSc76TvDfNyLyrLurqrulrla3jpaEQOJwI4wNWi/GIMAD9i7YMOMZ2PEMw9p4PWY8tjzrheeRrwGPwZ41jwEbbLwGCwHGCCwQ4hK3UOs++76qj7qr8s6M490/It7IqOzMyKw8I6u/n+fRo66szOrIrqo4fu8vvj/slVJOwN0Xq6/TaFF0GUCpwefOwo2QDG73iJTyvzd47n+qeW5KSvmDeu/DSzL4XQC/BGDKW9jeCGxvs/d8Hu7CgXIVAAvu8aATfw7gq1LK34Iby/Y/Ovx6NAAs4tPAeF0ufwbgh3B3SDcD+H6LL/83AF4O90T9DwF8Bu6JO6SUGwB+De7J8Tm4XTyNBnb8PdyVzXMAngHwozbeStA/AvgZAN+UUi4HHv8LuAedrwkhst7f87IGX+NtcA9w5wF8AcD7vNu7ADfH8m4AXwOQgdsln6rzNT4O4CZvtfifA49/Eu6/c9PbboUQB+HeOvZO9ZiU8usAvgz3AEBE1BT39dHe1xMRdYr7+cjv5/93AM8D8B7hDlIM/veVFl5PRNRI2MJmNxdXx+BGlJWEELfCXSBQPgXg1UKIXxJCGEKIaSHEi6SUDtwBrh8UQlzp3Rnwci8q7R8A/CshxGu9x5NCiJ8RQsw1eI+/J7yhvEKICSHEW+o8L7itFtyFbUMI8V64A8yVBQD7hRv3U88/AvgtIcTVQohRVDP0rSb/Rg0JIV4P4OfgDlUHgN8A8AtCiIbDhCmaBGOQaDsQQnwGwHNSyvcNeluiTLhDX54DsFtKmRn09hARbQX39a3hvp6IhhX3863hfp6Iuk0IcQru0O1XALhOSvkrQoj9cGcmxVQRWQjxbQD/IKX8G68Q/Z/hNv9dCWARbsH5v3kF6E8BeBXcCJr/B+4C5AEp5TEhxN8BmJdS/n4L2/ZmuIvFOwA8ADeaZ1JK+Sve518Jt7P8eXC73n9fSvlJIUQKwJ/AHQY+Cjc//rVSyqIQ4mUAPgB3QdQG8GMA/6eU8kzwPXpf/9/CHYq7z/v690sp/733Oanek/exDje+7C1wF58/BHdB+j9IKb/u3XX1RQDPB3BSSvmSOv+mvw/gP8KNA7oPwG9IKdeafT8a/NuNwZ159dtSyrsDj7/d+57crLL8KfpYxKehJIR4KdwDwUkAr4GbDflyKeWjA92wCPMOBh8EMK4OOEREUcZ9/dZxX09Ew4T7+a3jfp6IiOjyZDR/ClEk7QbwT3Ana8/DXTHt+cm+EOJpbM4nU/6TlDKywwO9LMwFuLcZ317zuVyDl71OSvndXm8bEVEI7uu3gPt6IhpC3M9vAffzREREly924hMREREREREREdFADOvialR4M05eWedTfyyl7HTYO0UEi/hERERERERERERERBHVaBoyEREREREREREREREN2GWRiT8zMyP3798/6M0gIuq5hx9+eFlKOTvo7RgE7uuJ6HLA/fz+QW8GEVHPcV+/f9CbQUTUU+3s5yNXxBdC3A7gLwDoAP5GSvnfaz7/LgC/DsAGkAPwTinlM2Ffc//+/Th06FCPtpiIKDqEEKcHvQ2Dwn09EV0OuJ/nfp6Itj/u67mvJ6LtrZ39fKTidIQQOoAPA3gdgJsAvE0IcVPN0z4tpbxZSvkiAB8A8ME+byYRERERERERERERUV9EqogP4FYAx6SUJ6SUFQB3AXhT8AlSykzgwxEAnMxLRERERERERERERNtS1OJ09gA4G/h4HsDLap8khPh1AO8BEAfwqnpfSAjxTgDvBICrrrqq6xtKRERERERERERERNRrUevEF3Ueu6TTXkr5YSnltQB+F8Dv1/tCUsqPSSkPSikPzs5elvNgiIiIiIiIiIiIiGjIRa2IPw9gb+DjOQDnQ55/F4Bf6OkWERERERERERERERENSNSK+A8BOCCEuFoIEQfwVgD3BJ8ghDgQ+PANAI72cfuIiIiIiIiIiIiIiPomUpn4UkpLCPFuAPcB0AF8Qkr5tBDiTgCHpJT3AHi3EOLVAEwAawDePrgtJiIiIiIiIiIiIiLqnUgV8QFASnkvgHtrHntv4M+/2feNIiIiIiIiIiIiIiIagKjF6UTKQqaEjYI56M0gIiLaxHEumflORER9JqWEaTuD3gwiIuojKSXPxYloIFjED/HKD3wLf/XA8UFvBhERke/QqVXc9L6vYiVXHvSmEBFd1j778Dxe+kdfR8m0B70pRETUJ1987Dxu/eNvwOIiLhH1GYv4IRK6hrLFk3IiIoqO0ysFlEwHK/lKw+ccXcjitg98C8ss9BMR9cy9T17AesHEWqHx/piIiLaXUyt5LOfKKFss4hNRf7GIHyIR01DhjpmIiCJERTdYduPbeI8u5nBmtYDTK4V+bRYR0WWlbNn40YkVAECmaA14ayhMoWLhrh+fgZSMvyCizqnivcVIHSLqMxbxQ8R1jaurREQUKRWviG+HXDioQn+hwsISEVEvPHxqDSXT3dduFDlDK8rue/oi7vinJ/HcxeygN4WItgEVoRZ2Lk5E1Ass4odIxHR24hMRUaRU/O6fxscndVGRLzMSjoioF757bNn/c4ZF/EhbyrrRcotZRswRUefKLZyLExH1Aov4IeLMxCcioohRnfhht/CqqB124hMR9cZ3jy7hiokkAHbiR91Kzp1ZsMQiPhF1QdlsflcsEVEvsIgfgpn4REQUNX4nfkgmvirw5ytciCYi6pZnzmewmClhJVfGU+cyeP3NVwAAMiUW8aNs2Svic9g7EXWDavQMOxcnIuoFY9AbEGXMxCcioqhRRfyw7h91e2+hzE58IqJucByJt3zkB9A0gZ+7aRcA4PU3X4GPf+8kO/EjbiXvFu+X2YlPRF2g5qE4HJZNRH3GTvwQ7MQnImqfEOJ2IcRhIcQxIcQddT5/mxDiESGEJYR4c83n3i6EOOr99/b+bXX0tZKJrzqD2IlPRNQda4WKv0/9p0fOYSIVw4v2TmI0YSBT5IJplPlxOuzEJ6Iu8DvxGadDRH3GTvwQcV3jSTkRURuEEDqADwP4OQDzAB4SQtwjpXwm8LQzAN4B4LdrXrsDwPsAHAQgATzsvXatH9sedabNTnwion5byLgF4D/+xZuxnCtjPBmDrglMpGLsxI+4Fa94zzgdIuqGcgt3xRIR9QKL+CEShs5OfCKi9twK4JiU8gQACCHuAvAmAH4RX0p5yvtc7Y72tQDul1Kuep+/H8DtAP6x95sdfS0NtmUmPhFRVy1kSwCAKyeT+FcvvNJ/fCxpsIgfYVJKLOc52JaIuqfcwnwqIqJeYJxOiLih+bdKERHRluwBcDbw8bz3WK9fu+210v2jLioKFXbiExF1w5LXib9zLLnp8YlUjINtIyxXtvymLDXgloioE2XTrRGxE5+I+o1F/BAJg5n4RERtEnUea/VMt+XXCiHeKYQ4JIQ4tLS01PLGDTPTK9CHduJ73fr5MheiiYi6YSHjduLPjiU2PT6eiiHDTvzIUnn4V+1IYzVf8SPpiIjaVW5hPhURUS+wiB/C7cTnjpmIqA3zAPYGPp4DcL7br5VSfkxKeVBKeXB2dratDR02FUt1/4QMtnXYiU9E1E0L2RIm0zEkY/qmxydYxI+0lbx7B8UNu8cAAKt5duMTUWfYiU9Eg8Iifghm4hMRte0hAAeEEFcLIeIA3grgnhZfex+A1wghpoQQUwBe4z1GgH9cMkNyOJmJT0TUXYuZMnbVROkAwHiSg22jTHXi3+gV8VUu/rcPL+Kxs+sD2y4iGl4lq/l8KiKiXmARPwQ78YmI2iOltAC8G27x/VkAd0spnxZC3CmEeCMACCFeKoSYB/AWAB8VQjztvXYVwB/AXQh4CMCdasgtVYv3rWTi58vsxCci6oaFbBk7xxOXPD6RiiFfsf0YM4qWlbwq4o8DAJZybhH/js8/iT/72uGBbRcRDS924hPRoBiD3oAoSxgaKrYDKSWEqBfRTEREjUgp7wVwb81j7w38+SG4UTn1XvsJAJ/o6QYOqUoL3T8qo7PAIj4RUVcsZkq4bnbmkscnUu7lVKZkYcdIvN+bRU2s5FSczigAYDlbxlq+gouZEuIG+9mIaOvK7MQnogHhmUsIdWLHbnwiIoqKstftaYd0fTJOh4ioexxHYilbxq46nfjjqRgAMBc/Qt7xtz/G+7/6HABgOVfBWNLAlZMpAG4n/nMXswCA+bUCo1OJaEss2/HPs8PmUxER9QKL+CESXhG/wttjiYgoIsxWOvG94xYH2xIRdW61UIHlSOwcqx+nA2Bb5eKv5Sv4L3c/jrUhHQL7zPkMvn14CYAbpzMzmkA6bmAkrmM5W8HhixkAgCOBc+vFQW4qEQ2ZYIOnFTKfioioF1jED6GK+GWTRXwiIooGtbAcmonvfc60ZeS6DO9/ZgGnlvOD3gwiopYtZEoAgF3jdQbbqk780vYp4j94cgWff2Qen39kftCb0pZ82cLRhSzKlo2VXBnTXszRzFhiUyc+AJxa4fGIiFoXLOI7kkV8IuovFvFDJAwdADvxiYgoOlrKxA90BkWtG/+3P/s4/u4Hpwa9GURELVvMurnqO+sU8bdjJ/5Cxn2///LkhQFvydY5jkTBtGE5EkcXcljJVTA96hbxZ0cTWM66RfzrdroZ+ae5qExEW1C2qlGVzMQnon5jET+En4lvMlOYiIiiQRXxwzrxg5+LWi5+0bQ3XQAREUXdoteJXy9OZzypMvGjtWDaCXXnwaNn1jG/Vhjw1mxNybKhmmOfOZ/BSr6M6VH3+zYzmsBCtoQjC1m84roZjMR1nFoZrvdHRINVCqQ0hJ2LExH1Aov4IZiJT0REUWPazTvxzcBxq1COTmFJSjfehwPjiWiYqM70nXUG227XTvxUzL0j+d4h68bPBY55T57bwGq+ghkvTmd2LIGTy3kUKjZu3D2GfdMjOM04HSLagk2d+MzEJ6I+YxE/RJyZ+EREFDHVTvzGx6aoduKrRfFmOf3/8KPTOHRqtR+bRETU1GK2hKl0zI/aDErGNMR0sa0y8RezJdywewy3zE3gX54YriJ+oVw95n3/+DIciU2d+KpL/8YrxrF/Jo3T7MQnoi0osxOfiAaIRfwQzMQnIqKoKatO/JDuHzNwURGlTnxVvG/Wif/B5S3q6AAAIABJREFU+4/gUw+e6ccmEVGHhBC3CyEOCyGOCSHuqPP524QQjwghLCHEm2s+93YhxFHvv7f3b6u3ZiFTxs6xS/PwAUAIgYlUbJt14pewazyBN9x8BR6f38CZISp0q078KyaSOLHkdtn7mfheHJIQwPW7RrFvegRn1wqweK1HRC0KnsMyE5+I+o1F/BDsxCcioiiRUrYUp2PZjh8JF6lOfKu1TvyK5WCtUOnHJhFRB4QQOoAPA3gdgJsAvE0IcVPN084AeAeAT9e8dgeA9wF4GYBbAbxPCDHV621ux2K2XDdKRxlPbrcifhm7xpN4wy1XAAC+9szFAW9R6wreMe+l+3f4j02PqE58t5i/b0ca6biB/dNpmLbEhY1S/zeUiIZSKTAvMeyuWCKiXmARP0Q1Ez86BRAiIrp8WY70owDCbuG1HIlxL6e5UIlQJ36LcToVy8FankV8oiFwK4BjUsoTUsoKgLsAvCn4BCnlKSnlEwBqf/FfC+B+KeWqlHINwP0Abu/HRm/VYqaEXeP1O/EBYDwVQ2abFPFLpo2Noold40nMTaWxcyyBwxezg96sluW9TvyX7q+uB83UdOLfsHsMALBvegQAcIq5+ETUInbiE9EgsYgfgp34REQUJZVNFw6Nj02W7fjDFvPl6CxE+534IdEFUkpUbAer7MQnGgZ7AJwNfDzvPdbr1/aN40gsZcvYOda4E39iSIv4j5xZ2zQIFgAW1RBf7/3unxkZqiJ33lu4fvFVUzA0AWBzJj4A3Lh7HACw3y/iD09cEBENVnCwLTPxiajfWMQPUe3EZxGfiIgGz7RbG6ZlO9Iv4keqE7+FOB3Ty/pfyw9fQYzoMiTqPNZqVaOl1woh3imEOCSEOLS0tLSljeuG1UIFliObd+KXorOvbUWubOGXPvJDfPrB05seX8i60TLq/V49PYKTy8NT5Fad+FMjcVy3cxSaACa94+HcVAr/16uuw5t/Yg6Au1CRjGk4vTw8ixREw0oIoQshHhVCfHnQ29KJkslOfCIaHBbxQ7ATn4iIomRTJ37YYFtbYjxpAIhWJ365hSK+WjjPla1N3U5EFEnzAPYGPp4DcL6br5VSfkxKeVBKeXB2drbtDW3XQsYtaod34htDl4m/lC3DciTOr2/Og1fv1y/iz45gOVdGtjQc708d80biOl581RSunExB8zryhRB4z2tuwN4daQCApgns2zHCTnyi/vhNAM8OeiM6xU58IhokFvFDJAwdAFBmJz4REUVAMIezWSd+wtCRjGmR6sQvtxCnEyzwrxeGo2hEdBl7CMABIcTVQog4gLcCuKfF194H4DVCiClvoO1rvMci5aTXpX3VdLrhc8aTbpyOlMNT0FnJubE5S9nypscXvDidXd4gXz9yZki68dUxLx03cMfrbsQ//sefDH3+vuk0Tg9RXFAzpu1sGrxJFAVCiDkAbwDwN4Pelk4FGzzDGmqIiHqBRfwQ1U58nggREdHgBeN0wm7hNR0Hui4wEjf8fOAoaCVOJ/i5VQ63pYh5x9/+GH9y79A3EnaNlNIC8G64xfdnAdwtpXxaCHGnEOKNACCEeKkQYh7AWwB8VAjxtPfaVQB/AHch4CEAd3qPRcqRi1loArh2drThcyZSMViORKEyPNcMy14RfzG7uRN/MVNC3ND8SLarZ9wi/skhKXTnyjbiuua/B9V138ieqRTOrxf7tHW9d+eXnsFbPvLDQW8GUa0/B/A7uHTAuW/Q0Wmt2tRQM0QLt0S0PRiD3oAoYyY+ERFFSWULmfgxTSCd0FGIUJyO2v5yi0X8NRbxKWKOXMxCF/Wi3C9fUsp7Adxb89h7A39+CG5UTr3XfgLAJ3q6gR06vJDF/ukRJGN6w+eMewXvTMnESGI4Lq+Wcu7+9dJO/BJ2jScgvJ/zfdNpCAGcXBqOIn6hYmEk0fh7VWsyFUe+YsO0HcT04e9ve+DIEs6sFpApmRhPxga9OUQQQvw8gEUp5cNCiJ9p9Dwp5ccAfAwADh48GNnquLrTRdcEbId1IiLqr8idqQghbhdCHBZCHBNC3FHn8+8RQjwjhHhCCPENIcS+Xm1LXGcmPhERRUewwG2GLDBbtoSuaZHtxA/Luq/Y1c+tsIhPEZOv2EPVbU2dO7qQw/W7xkKfo7rWhykXPyxOZ9dYdYhvMqbjyokUTg1NJ76FdLz1hZSJlPvczBB97xpZzJZwZtWNPXrq3MaAt4bI99MA3iiEOAXgLgCvEkL8w2A3qX1ly0Fc1xDTBQfbElHfRaqIL4TQAXwYwOsA3ATgbUKIm2qe9iiAg1LKWwB8DsAHerU9miYQ1zV24hMRUSRUWszEtxwHMV0gHdcjVXBsLU6n+r7WCo2L+P/l7sfxyR+c6tq2ETUjpUS+bKHImMXLRsm0cWolj+t3hxfxVcdzphidRdNmVJxOvmIjX65u90K25A+1VfbPpP3ZAFFXKNtb6sSfSA/fAkwjj5xe9//MIj5FhZTy96SUc1LK/XDnpnxTSvkrA96stpUtGwlDg6FpsJmJT0R9FqkiPoBbARyTUp6QUlbgrtS+KfgEKeW3pJRqstKP0OD23G6JGxo78YmIKBIqLWbiu534AiMJY1NxZtBUB37FdhoOgAy+x7BM/O8cXcJ3jy53dwOJQlRsB5YjUYzQwhj11vGlHBwJXL+rcR4+AOwYiQMAji5m+7FZXbGSq+5fg934i5kydnpDbZWrZ0aGpoifr1hbijSa8KOQonOsbNejZ9YQ1zXsHEvgyXOZQW8O0bZUthwkYhp0jZ34RNR/USvi7wFwNvDxvPdYI78K4Cu93KCEoW26tZ+IiGhQVAe7Jpp14kvEdC2ynfhSNl6EaDUTv2TaficpUT/kvfkS7MS/fBxZcIvyNzSJ07lx9xhumZvAX37zmJ+XHHXLuTI0b7zDkrcvzZUt5MrWpZ340yPYKJpDMackX7YwsqU4ne3Tif/w6TXcPDeBF+2dZCc+RZKU8ttSyp8f9HZ0omTaSBi6l4nPIj4R9VfUivj1JoXV3TMKIX4FwEEAf9rg812Zbt5qJ/7/+42j+K+ffXzLX3+9UGnYjUhERBSkCtzpuAErZJiWZTtuJ37UMvEDXfaNInWCj68WGhdVyqaDlTyL+NQ/6q6WKC2MUW8dWcghpgvsnxkJfZ6mCfy31z8PFzZK+Pj3TvZp6zqznKvgmln3DoPFTNn7fwkAsKtOJz4AnByCXPxCZYtxOtukiF+2bDxxbgMvuWoSt8xN4ORyHpnScL+nRsLu0iPqNXbiE9EgRa2IPw9gb+DjOQDna58khHg1gP8bwBullHWv4KWUH5NSHpRSHpydnW17g9xO/OZF/IfPrOHBk6tb+tpL2TJu/eNv4NtH2l9kICKiy4fpZW8mY3po94/pSBi6QDqh+93DURAs0Dcs4nt3vxmaaNj1aTsSFdvBcpYX8tQ/akGsGKGFMeqtIxezuGZmFDG9+SXTT14zjVc/bxf+6tvH/aGxUbacK+N5V4wDAJaybvF+wSvmBwfbAoEi/lL0i/i5LXbiq3kGw17Ef/p8BhXLwU/sm8IL9kwA2J65+M+cz+DgH96P7x9jnB4NRtl0kDB0GJqAHdJQQ0TUC1Er4j8E4IAQ4mohRBzu4JN7gk8QQrwYwEfhFvAXe71BrXbiF8r2lnOHz6zmUbEcXFgvtbt5RER0GVEF7nRcD+3+sR0JQ3XiRyoTP1DEb7BAror7O8cSDbvtVFxF0bRRYEGV+iQYp8O7KC8PhxeyTYfaBt3xuhtRNG38XcSHbpdMG9mShQM7R6Frwo/TWfSK+Ttr4nT27khD1wRODU0n/haK+CoTf8iL+I+cXgMAvOSqKdy8jYv433xuAY4Evn2452UAorrUYFt24hPRIESqiC+ltAC8G8B9AJ4FcLeU8mkhxJ1CiDd6T/tTAKMAPiuEeEwIcU+DL9cVCUNvqRO/YFrIbrFQom5dVYP+iIiIwlTjdBp34kspvSK+hnTcQNlyYLVwHOuHVjrxVaF/10QSa4XwIj4AduNT36gFMUduXpCi7SlftjC/VsQNTYbaBl23cxQ37BrDE/PRLp6qBdLZsQRmRuP+NclCgzidmK5hbiqFE0Mw3DZXtpDeQpxOMqYjYWhD34n/yJk1zE2lsHM8ienRBPZMprblcFs10H6rd8ATdUvZdJCMaV4nPov4RNRfrbcp9ImU8l4A99Y89t7An1/dz+2JG1pLRfZCxUbFcmDaTku33ALAYlYV8XkhSEQUNV94dB4l08Hbbr1q0Jviq3hxOqm43vAuMdUVZGgCqbhbyCiYNsZbPDb1UvB41+jYpyKDdo8n8cz5DKSUEGLzyJxS4LVLuTKumk73YGuJNgve9VGs2EjGWi8U0vA5upgDABxoMtS21g27x/CjEyu92KSuUUPBZ0YT2DmW9DvxT60UMJ40MFqnk33PZAoX1ot93c6tMm0HFcvZUpwO4Obib4TMYBkGD59ew8uunvY/fsGe8W3Rif/X3zmBlXwFd7zuRuTLFh45s4ZUTMdT5zaQLZkY8+KQiPqlbNmYTMfZiU9EAzH4K/qISxhaw27BoKI35GwrsQXqltVW4nqIiKi/PvPQWXz6wTOD3oxN1PEoFZKJb3lFcEN3O/EBN/ItCiqbivj1t0k9Z9d4EmXLQdG89HnBTvxhyJ6m7SEX+D2q93NJ28uRhSwA4IYtFvEP7BrFhY1SpIeKVov4ccyOJbDkNRY9Mb+Om+cmLlk4BdxCd7YU7fgydazbSpwO4L63KH+/mlnIlLCQKeNFeyf9x27esz2G237h0XP46HeO4/RKHj8+uQrTlvg/fno/HAkc8iKEiPqpbDlIGBoMTYNts4hPRP3FIn4Tbid+C3E6XhF/Kye3jNMhIoqukulsKhZHQTBOx2wwTMvyHjc0gREvUiAfkdx4lekPhAy29Y6Ju7xM5nq5+GrhHACWc4zTof4IduIXKtHaN1D3HV/KIa5r2Ltja3f6XL/TLfofXcj1YrO6Qu03Z0YTmB1NYDFbRsm08dyFLG6Zm6z7mrGkEfkivjrWjcS3dpfMRCo21HE6j59dBwC8cO+E/9iNu92hxVH+OWxGSomzqwVICXzieyfx3aPLSBga3nnbNYjpAg+eYKQO9V/JdO/E0zUBm/NxiKjPWMRvotVOfHVht5VCCeN0iIiiq2Takeu2Nb1s+1TcaKETX0S6E79hEd97j7sn3EzmtfylhZXg4jc78alfcoG7LaO2wEfdd3a1gLkdKejapV3pYW7wBuGqTv4o2hSnM57ASq6Mp89vwHIkXjg3Ufc148nod6ur67GtduKPD3kR/4n5DeiawE1XVL931+10ZzkcXxzeIv5G0US2bCEZ03D3oXl8/dkF3Hr1Dkym47hlbhIPnox2bBVtT34nvs5MfCLqPxbxm4gbetMiu2k7fobv1uJ02IlPRBRVJdOOXKGuYjnQhLvAbDW4hdfPxNc1vxsxMp34wSJ+g2G7wTgdAFitM9y2FIihW2YRn/okuBjGTvzt7/RKAVdtsQsfcLPjUzE90kX8lVwFI3EdqbiO2bEEHAl8+/ASADTsxB9PxVCo2JEZlF5Pzo/T2d6d+JmSia8/s+B//Pj8Og7sHPXn4ADA3h1pxA0Nx5eGt4h/ZrUAAHjX/3ItiqaNM6sFvOK6GQDAy67egSfnNzbdIUXUD2XLQSKmMROfiAaCRfwmWunED17IbeU20yVm4hMRRVbRtDcVi6OgYjuIGxoMrXH3TzBOJ+11I0blIjdYuG8cp7O5iL9WJ04nuLiyXOfzRL0Q7MSPyu8U9YaUEmdWCtjXRhFf0wQO7BqNdIzJcq6M6VH3bqdZ7/9ff3YRM6MJXDGRrPuasaR7PIlypE6hrOJ02hhsO0RF/H9+9Bz+w98fwhPz65BS4slzG3hhzeKLrglcMzOCY0Pcia+K+K99/m6/eP+KA14R/5ppWI7EI6fXB7Z9dHkqmTYShu6di0frOoGItj8W8ZtwM/HDu62C2bz5FiMLLNvBild4YJwO0fb0uYfn8cXHzg16M6hNJbP+UNVBqlgO4np4948fp6OJaid+g2PTWe8CuV/KpgPDi6ZoVMQvewsV0yNxAA0y8b3vy2Q6huUsO/GpP/KM07lsrBfcGI+t5uEr1+8aw+EId+Iv58qYGXX3sTvH3SL+sxcyeGGDobaAG6cDINKROmqhrZ04nWzJGppoDDXT4AuPnsPZ1SLWCyZu2XtpDNK1s6M4tg068ffuSOP3Xn8j3nnbNXiel/X/E/umoGsCPz7FXHzqr7LlIBnToAnR8K5YIqJeYRG/iUQLg22D3Vitxuks5ypQc1AYp0O0PX38eydxx+efxEKmNOhNoTYUTRu2I/0c+ijY3InfaLBtIBM/pBP/kTNreOUHvoWjfSw0VWzH7+ZsFKdjWhIJXcN4MgZNAGshcTpzUynG6VDfFCo2Yrrw/0zblyoe7pseaev11+8axVK2jPU6+68oWMlVAp341c77RlE6wJB04nu/l+k2BtsCQDbCCxRBG97P1ZceP49HzqwBwCWd+ABw7c5RnF0tDO2i49nVAqZH4hhNGHj+lRP4b69/HjSvEWA0YWDXWALn1ooD3kq6nFi2A9uRbic+M/GJaABYxG8i3lIRv3pilGuxiB8s6rETn2h7KlQsFE0bH7r/yKA3hbbIcaTfKR6lbvxqJ77WsBPf9uN0tNBOfNXBvpDpXxG8bDkY9QpBjY59FdtGzNCgaQJT6XjdTnxVkJibTPt3tRH1Wq5sYXrELXyyiL+9nfaK+O1k4gPAgV1quG00u6DdTnz3Z3lmLO4/Xq+bWxn3Ct2ZCMfOqOuw0S124k/47y26CxRB6973YDlXwUceOI64oeF672cu6Lqdo3AkcGol3+9N7Iozq4XQu2FmxhJcyKe+UueuCSP8XJyIqFdYxG8iYeioWA6kbLyDbqeIr4baJmMaM/GJtql82YauCdx96GykB9zRpUqBO6RKESrWVSyvEz+k+8cMxOnEDc177NLjjLrwaPW41Q0Vy8FoIub/udFz4rq73VMj8Qad+F4RfyqF9YIZqbslaPsqVCzMjrmFz2HtbKXWnPGKnu0W8W/wi/jRO/bbjsRqvoJZL04nHTf8one9bm5lGOJ01F1n6a3G6XiLy8OSi79RNHHj7jFMpmN47mIWz7ti3D/eB107695JMiy5+BXLwV99+7j/fTyzGj5cemaURXzqL3XsT8b00PlURES9wiJ+EwnvhKjRbf9Ae3E6i95Q27mpNON0iLapYsXCL7xoD0YSBt7/lecGvTm0BcGBtlEabmvaDmJNMvFtP07HfR6Aus9Vhe9+DuisWA7GEk068b2FCgDY0awTfyoFoH5uPlG35co2pr3CJzvxt7czqwXMjiWQ2mIsi3LFRBJjCSOSRfy1QgWOhB+nAwA7xxKYm0phx0i84etUnE4mwnE6Oe+us3SsvTidYSnirxdMzI4l8IabrwAAvHCu/h0U186OQojhKeJ///gy3v/V53DPY+dh2Q7Or5dCi/jTI3EW8amvNnfiNz4XJyLqFRbxm/CL+CGRN8V2OvEzZQgB7JlMMU6HaBtyHImCaWPPVAq/fHAvvn1kCQ5P9IZGMEIncnE6Xia+1ShT3lZxOgIxrXEnvjqutbr43A0Vuxqn07AT364W8adGYg2K+A40AeyecLOclzjclvqgULEwkYohpotI7Reo+06vFLCvzS58ABBC4Lpdo5Es4qui50ygiH/7C3bjlw/uDX3dMMTpFMoW0nHdz01v1UR6uIr4G0UTk+k4/reXzAFwh7zWk4zpmJtKDU0R//SyewfMN59bxIWNEmxHhnfijyWwkquE3jFP1E1+ET8WPp+KiKhXWMRvQhUSwgrtqhtLE1uL09mRdgf1sIhPtP2ULBtSusPVdk8kYTsSuT52PFNngouz/SzWreTK+PC3jjW8IFUFbl0TcCTqLgwFB9tqmoAQqHu7r4rdyfexo7hs2X5sQytxOiNxo27Hc8m0kYzpfhGKnXjUD/myhZGEgVRM37SPoO3nbJMYj1bMTaX7OnOkVSs5d2FU3VUCAL9z+434jZ89EPq6sYQBIaI92DZfsTGyxSgdYBg78SuYTMXwE/um8OXfeAV+/pYrGz73utlRHF8ajkz8UyvuLIrvH1v2Fx5CM/FHE7AcOTTfNxp+fpyOobMTn4gGgkX8JlrpxC94O/Pp0UTLHY1L2RJmxxJIGBrjdIi2IVV4HInr1YvDAi8yhkUw77qf2df3Pb2AP73vMM54QxVrqQJ3zCty23WK/ZZXnFdROjFN8wv2QX6cTp8z8VMx98KnYtf/d63Y0l9Aj+la3bsIiqaNVKCIr4pSRL2UL9sYietIxfW+xlBRf5UtGxcyJVw13VkRfzRhRLLgrSI91XyHVmmawGjciHQmfr5s+QPdt2KYiviOV7Se9O4eeMGeCf94X8+1s6M4sZQbiuzuM6sFaMJdjPncI/MAEPp7OOMtRHEhn/rl0k786P9eEdH2wiJ+Ey114nsFkJ1jiS114u8cTyLBwbZE21JB5bLGjaG6OOwmIcTtQojDQohjQog76nw+IYT4jPf5B4UQ+73H9wshikKIx7z/PtLvbS8NKE5HFUcaDWoNduID9TvsLe/WXlXod4fgXvr11N+hMoT7QcUBJQwtpBPfrhbxDVF3AaJkOkjGdL+TlBfw1Gu2I1E03S7fdNxAkedu29b8WhFStj/UVhlPGsiVo3fcv7jh7i93jye3/NrxVAyZYvQWJpRCxWqrEz/lDakchvO0bNmCI6sLD81ct3MUZcvBubVij7esc6dW8rjt+lnEDQ33PXURMV2E/pzOegv5S1ku5FN/lL1rgoShQ9c0FvGJqO9YxG8iYbjdHKGd+F7H7czoFor4mTJ2jiWQMHTG6RBtQ3mvSzMd1zGZdguN65dRJ74QQgfwYQCvA3ATgLcJIW6qedqvAliTUl4H4EMA3h/43HEp5Yu8/97Vl40OCA6zLfexiJ/1ivgVq0GcjteJb4QMrFWPqUK/rtUvhFcGNNg2bmiIhxbxq3E6cV2HWed5JctGIqZhNGEgYWhY4WBb6jH1ezISV3E60S1kUmfOeJEenRbxRxMGSqbTcFF2UBYyJYwljLaK3WNJwz9ORVGubGEkvvX3JYTARCoW6bsMFDWTYCtFfAA4thS9+QxBtiNxdrWAG3eP4+XXTMNyJPZMpkLvMphmpB71WXCwLTvxiWgQWMRvQhUSwiJviqaNhKFhPBVDvoWORseRWM6pIj7jdIi2I7W4l05ctp34twI4JqU8IaWsALgLwJtqnvMmAJ/0/vw5AD8rhNjaNLoeGdRgWxW9YDUYlGXWduLXKc6rOB011Dama3W/nmn1PxNf3UkQ1zV/EaHRcwC3E7/e88qmjaShQwiBmdEEljnYlnpMnd+NJAwvTofnbtuVijPrOE7HG+Kdi1ikzkKmhJ3jW4vSUcaT0S50Fyo20omtx+kAblF8GM7TVEOIahBp5obdY9A1gYdPr/Vyszp2fr0I05bYP53G/3rDLIDwPHygGqezwiI+9YmfiR/ToevMxCei/mMRv4lErIVM/IqFdFzHaEJvqRN/tVCB5chAEd9pOMSQiIZTtWtT93NL14uXVbfwHgBnAx/Pe4/VfY6U0gKwAWDa+9zVQohHhRAPCCFe2euNrbUpTqfSvy5KVcRvGKdjOYht6sS/9HkqOsfQq5349Qfbus9rdZZLpxxHwrQl4rrbid/oLrTNnfhusb/2GFk0baS83OOZ0TiW2YlPPaburhpJ6EjH9b4u7lF/nV4pIBXT/aiOdqkh3q3epdsvC5kSdk9sPUoHAMZTRqTjdHLl9uJ0ABUVNARFfO9cUp1bNjOWjOElV03iO0eWe7lZHVOLZ/umR/AzN+wE0PxumKl0HLomsMy5ONQnwU58XbATn4j6j0X8Jqqd+OFxOum4gZG40VK3zWLG7RZwM/F1SIm6UQdENLxU12YqMNj2corTAVCvo752R9foORcAXCWlfDGA9wD4tBBivO5fIsQ7hRCHhBCHlpaWOtrgoOKABtuqAkJonI6hQfe67OsX593HDH+wbf04nX4X8VVHfSLWQpxOYLCtlJe+TzcT330OO/GpH9TvSTVOh0X87erMagF7d6TQ6Y1hY14nftSG2y5kytg11l4RfywZQzaCOf9KwRs+3Y6h68RvMU4HAG47MIunzm9EumP91EoeALBvOo39MyP4rVdfj7cc3Bv6Gk0T2DESZ5wO9U21iK9D1wSsiMWlEdH2xyJ+E4lYC5n4ZdvtxE8aKJp20xXZxWwJAPxOfCA8roeIhk/RrBZ8kjEdCUMbig6vLpoHELz6mgNwvtFzhBAGgAkAq1LKspRyBQCklA8DOA7g+np/iZTyY1LKg1LKg7Ozs13b+PKA43SaDbYNy8RXxyDDH2xbf/CWKqrn+5TtrS584robpxPaiR8o4gOXLnSXvDgdAJgaiWOtwC486i21MJtO6EixE39bW82XsbPNInfQaMItskapE99xJBazJexqtxM/Ge1O/Hybg22BISriq0z8FjvxAeC262chJfC9Y9Htxj+9UkDc0PxBtr/56gN40d7Jpq+bGU2wiE99U43TYSY+EQ0Gi/hNtJKJXzC9Ir530tisIKJu+ZvdVMTnKi7RdhIs+ADubc+XWSf+QwAOCCGuFkLEAbwVwD01z7kHwNu9P78ZwDellFIIMesNxoUQ4hoABwCc6NN2A9hcuO/nYFuVNRwWpxPXq5n4VkiHvSr0G5qo+/XUawstzHLphkrgFuREWCe+Lf0ivvp/bS5+ybSR9BbZk7HGCwJE3aI68UcTBtLMxN/WsiXLP6fvRLUTPzrH/tVCBaYtsWusvaigsWQM2ZLpR5wdX8p1c/M6IqVEvs3BtoAbFTQMRfwNb9G61cG2APCCPROYSsfwwJHu3bHYbaeW89i3Iw0tZJBtPTOjcSwxTof6ZFMnPjPxiWgAWMQ5A2ZHAAAgAElEQVRvQmXihxUIihULqbjud340iyZQxaFUXEfC6yRkAYJoe1GZ+GnvYnIyFb+sMvG9jPt3A7gPwLMA7pZSPi2EuFMI8UbvaR8HMC2EOAY3NucO7/HbADwhhHgc7sDbd0kpV/u5/SWz2jUeyU58PSwTX3XiC///YcX+fnXiq0J83GgWp2MHMvGF91htEd/xi/gJQ+/rQgtdnqqZ+O7dVYzT2b5yZcsvwHfCH2wboU78hYx7N3AnmfiOdAeiP352HT/7Zw/g0Km+Hp4bKlsOHImOOvEzRTPyc8rWCyZSseo1ZCt0TeAVB2bx3aPLkX1/Z1YL2Dc9suXXzYwmIh0TRNuLauxMsBOfiAak8zPUba7VTPxd40n/pDFXstxQiAbMQKSAv0jAAgTRtuJn4nuFxmG5TbubpJT3Ari35rH3Bv5cAvCWOq/7PIDP93wDQxRNGzFd+DFp/aI68SsN5qTUduLXzcT3HlPP0TWtbqeQH6fT5078uKEhYTSOI6nYjn+XWjVOp14nvvu5RMiQXKJuUb8nI3HDH2wrpew4N52iJ1uy/AJ8J8YS0cvEV0X8nePtxum43d+ZoolnL2QAAEcXczi4f0d3NrADarFkJNF+Jr4j1SJO613u/bZRNFseaht024EZfOnx83j2QhY3XVl3zNDASClxaiWPn75uZsuvnRl1M/G5P6Z+KJuBwbbe+TV/9oion9iJ34Qqsodl4hcrbpyOOllv1nGjihExXWOczpD5/350Gp/8walBbwYNgaJpIxXT/ULqxOUXpzPUVOZ6Kqb7Xfm95jjSP36YdY4JtiPhSPfYYXiDbetm4qtjjKYK4aJux77Kmc9XrL505vlFfF1vOthWFe/Di/huoSZuuBdR7IaiXsoHCoTpuAHbkZfEPNHwU/vhbhRxo9mJ73Ys726ziK/+XbIlCye9QaTza4XubFyHVC76VDre1utVPE3UGy7Wi+aWonSU26535wZ952j0InUWs2WUTAf7p9Nbfu3MaAIl00Ged0dRH5QsG3FDgxDCj63k6ScR9ROL+E0k9OZxN/mKhfSmOJ3wk4jNRXzG6QyTzzx0Bn/w5Wdwajk/6E2hiMuX3f2Com7TpuFQMm0k4zoSsf7F6bjFdPfP9YruwU52I6QTXxX2db2aiV+3Y9/7elK2NrzX6fAqJZiJH9frF/Et241DqM3EDxbxpZQoburEbz6AnqhT+UBEmlpAKlX4M7fd5Lzv81gXMvFTMR2a8O7QjYiLGyUI4c7lasd4yv13yZRM/1x4fq3Yte3rxOkVdzFhXxuFYACY9Ir/KxHPV98otNeJv2s8iatnRvDE/HoPtqoz6mep3TgdAFjOMlKHeq9sVu8W9edT1TlnJyLqFRbxm2ilE79QsZGOG/7tm7lyeKFOxSTEdFHtxN9mcToPHFnC+fVonNR3U6ZowXIk/vRrhwe9KRRxhYrtD7UFgMlUDOss4g8NN3NdQyrWv7z1YORCvTidYBFf9zPx62Xde8cYrxPf0LS6GfvBx1pZfH7lB76Fu358ptnbaEjliPqZ+HW2KZibD1Q78StW9X2atntHQsrPxG8+gJ6oFe/74lP47KGzdT+XL1v+3VVqgbZgRqc4S92hCu7dyMQXQmA0YURqsO1itoTpkYS/b92qaie+iVPLbtE8OkV8rxC8Y+uFYAA4sHMUAHD4YrZr29QL68UKJlPt3W0wN5XCuYh8v4LUAsz+dor43oLUcgRz8U8t5/HRB45jMVsa9KZQl5Qtx28eCWuoISLqFRbxm6hm4jcuDhQrNlJxHWMJ98Q210IxJKYLCCFaGpw7jN796UfwB19+pm9/n+1I3PH5J/Cv//pHPf17NoomkjEN//LEBTx+NnqdLBQdhYqFkXi1CDCZjqFQsdktPCSKFTcOKRlrnN3ebZlAoadenI5f4NZF4MKhXuyO+5jqEGo02DZYRC80GW77xPwGzq0XcbaD2ITgIkSjOJ1KYGaM+1xxybaWvONxME4n+FqidpRMG5968Ay+dXix7ufzFdtv1lALSAXGN2w7KvqmG5n4gFv0zkYoTufiRgm7xtvrwgeAce/fZb1g4lTE4nROrxQwmY5hoo0udcAtII/EdTx1fqPLW9Zd62124gNeET+CTVbz60UIAVw5ufWYp+kRd0EjikX85y5m8SdfeQ5LvEtg2yhb1TtBw+ZTUTQsZkq480vPwGL8IW0jLOI3oWkCMV2EZvdajkQ6pvsXd/lmmfiBvN/tGqdTqNj45nOLTf8tusF2JH7nc0/grofO4gfHV3qWPeo4EtmSiX996z5Mj8Tx/q8+15O/h3rj3icvoNSFYuwXHzuH9ULzW60L3uKeMixZq+QqWW7meiqmo9inQl2wE79e53ywS92/hbdOcV514hv+YFvRoGO/+nc022/+6MRKw78v6M+/fgQPn16t+7myvbmIX++416gTP7it6vc4cUkn/vY6jlJ/PXshA8uRDYeQ5suWH5uo9u392jdQ/6iu+W4NNh1LGpGK01nIlNvOwweAce9c5uhiDmXLwc6xBBaz5UjcCXV6pdBWHIuiaQLPv3ICT56LbhFfStl2Jj4A7JlMYTlX6cr5cDdtFCoYT8ZgtHGHyKzfiR+9GCT176wWfmn41YvTYRE/uh44soRPfP8kTjIKmbYRFvFbENfrFxuA6gVcOmH4F3etDLatFvG3XwyA7Q0YLFsOvv7sQs//vj/6l2fx+Ufm8dPXTQMAjiz05jbYXMWCI90ukbfdehV+cHyFnZ9D4uRyHr/2qUdwz2PnO/o6FzdK+M27HsOnHmweKZIvb+7En/CyVjeK0bvIoEsVK24RP9nHwbbByIW6RfxNmfjusaPehYPtSGjCLUgAbiG80WBb4T6laUexX8QPuVCRUuJ/fuMovvzEhbqfD3bZu8fVS//O4HtU2w5svjNB5ZAnveeoYv52Oo4C7s/gQ6fqL4hQ9z0x7xbuGjUf5MtudCIAP06nX3fpUP+oRZzRLmTiq68TrcG2JezsoIivYoZUrvorDsxASuDC+uDjQk6v5rFvR3t5+MoL9ky4C3oR7dosmQ4qltP23QZXTqYAIHLd+OvF9u8u2BHhTnx1jAg29dBwK1v2JXE6YefGNFgl7/oheC33rcOLeHI+uou1RM2wiN+CRExvWKxVeajpuI6EN2yw2cl6xZaXduL3qUjUD8HiU6NiTjd95akLeM1Nu/Anv3gLgN5lWaqhpOPJGHZ6tyJnIpRzSo2teCf2Z1Y7u+VbXfS0slDkzsrYnIkPuLdBU/SVLMeL09H61rHWLBPf9ON09MAwrTrPc5xN3WyGVj9Ox7QdjHvdpmF3TZm2g0On1ty/L6SwUbbcobSNvlZwsG2iSZxOomawbb04HXVRXI292z7HUQC4+9BZ/PJHf8i7d/pEFfEbncPlyxZGGadTlxDidiHEYSHEMSHEHXU+nxBCfMb7/INCiP3e4/uFEEUhxGPefx/p97bXynYxEx9wY3miUsSvWA5W8pWOOvEThnu9o35fXnHdDIDB5+JXLAfn1orY3+ZQW+UFe8ZRMh2ciGjXpjoetJuJv8cr4kdtbtl6wfTPk7cqpmuYSsciWcRX549Jg0X87aJkOn4csh7SUEPRUPLO00qBRp8/+NIz+KsHjg1qk4g6xiJ+Cxp1DALVYYDpuO4OsEoazeN0bAdxbyjhdszEV+8lHdfxwOGlnhe6M0UTc1NpzE2lkI7rWyriSynxofuP4MRSroW/x/2+jqdi/m2sLMgOhzXv+9Rp59FCxu00a+VnrLaIzzid4VKq2P5g234V8TPF1jrxY4FM/Hod9rYt/c8DXiZ+nQuMiuX4nW9hg22fmN/wu8nCuo1UQbPR17okE992IOXmr6eK9WqhO65fmndfe1HcynH0nx89h7/85tGGn4+i8+tFOHLzzwX1juosbhR9UqhYfic+43SqhBA6gA8DeB2AmwC8TQhxU83TfhXAmpTyOgAfAvD+wOeOSylf5P33rr5sdAhVcO9aET8RnTgdNVyzk0x8wD0PzpYsxA0NL92/A8Dgc/HPefvLqzqI0wHcTnwAeCqikTrr3t2c7Xat75nyOvEjNtx2vWj6d6y2Y2Y0geVs9O50ZSf+9lMybX8hn5340aeuGYLna/mK1XSGJVGUsYjfgkSsfscgUN0hqJ35SLx5x41pO4gZ2zdOR/1b3f6C3ajYDu5/uneROrYjka/YGE8Z0DSBG3aP4dkLmZZfP79WxF984yi+2ELMiiq+jqcMTDIaZaiseRn2nV60XNhwL4BPLOWb3mpdqFhIJzYPtgW48DMsStYgBtu6xw5DE3UH25YDRfCwTHzLqSnia1rdn1fTdvzOt3zIYFsVpZOK6aHdRmo4bqNjYNnvsnc7OaW89MKndrBtNRO/+jx1S2yyNhO/zh1tpu3gvV98Cv/5M4/how+caLjtUaQG4bHbu/fyZQvHlnIQAg2HkObKlh+xoor5RTMaxdkBuxXAMSnlCSllBcBdAN5U85w3Afik9+fPAfhZIYRABKlYs27F6YwlDX/fPmgLGXefsmui/U58oLrAsW9HGldMJKFrYuCd+GrIbqed+NfOjiIZ0/DUudavJfpJnUO227W+e9z9fkUtTmejUGn7PQHA9Gg8mp343vFbnafQ8CsGivh+Jn6TeVH1fOj+I/i1Tz3c1W2jS6kO/OC1XLFioxhy3UMUdTyitCAsE18VLdQFXSsdN1a9OJ1t1ImvOilv3b8DeyZTuPfJ3kXq5Pzbnt0Tvxt3j+HwQvaS7s5Gjnkd+K3cVqruKBhPxhiNMmQ2vO9Tp51iFzfcn5OK7eDUSvjXKlRsjLATf2ipTPxUvH9F/GzJQlzXkI7rDTvnAbeIr44h9YrqllOduwJ4cTp1nyf9BcmwO8h+dGIFN+waw46R+KZieq1qJ36jOB3b334/Jqfm2HdpJr57gRS8M0F9P5KxzYvhlToLFf/1s4/j7394GnNTKeQrVsvHhihY8goSUYni6Kao7QefOrcBKYGbrhhHrlz/5yR4d5W6gC9Wtn7udnQhG7mhkh3aA+Bs4ON577G6z5FSWgA2AEx7n7taCPGoEOIBIcQre72xzeRKFoTAppk2nRhLxpArR+PnXd1NuGussyK+imHbPzMCQ9dwxURy4J34Z7xzsqs6LOLrmsBNV4zjqfMR7cT3zmfbzcQ3dA27x5OR7MRv9+4CALh6ZhSHF7KRizUpWQ6SMQ0RXbOkNhRNG0nvXMDQG98V28xzFzN4+nw0Fwu3E9X4EzzvKplO6B3IRFHHIn4L4g2yewGgYKrBtu7OfDRphHY0Am6hwY8KCOkgHFZ+pnFMwy1zEzjbwxN7VVhXXUE37BrDesHEYra1bozji24RX3VYh1FFh4lAnE7UChFUn+rEv5gp1Y0padWFjRJUg3NYLr7jSBQqNlKBIsBYMgYh3AsVir6SuXmwbT+Kv5mSifGU4UfN1Kpm4muhmfiWLf3PA16cTr1M/ECcTqNub5WH/5PX7IChC9ghFyqqeN+o6KzeU9zQ6sbkBD+Oh2Xi+0V81YmvZstc+h4eOrWGN9x8Bf7Ny/bBkcM1iLTaib+9ivg/PrmKF9/5NTwToYvXJ73ojJ+6dhpS1v99yJUtjCQ2x+ls9XuTL1t4w//8Hn79U4/AiVixqQP1qlO1b67Rcy4AuEpK+WIA7wHwaSHE+CV/gRDvFEIcEkIcWlpa6niDw2RKFkbjhj8YvFOjCQMl0+no3KNbVBF/d5c68a+ecaNr5qZSkejET8d1zI52FhUEuJE6z5zPRPJ3VN0BPNFB1/qVk0nMR6gT33EkNortZ+IDwMuvnUa2ZOHpiC2+FCvVrm3aHsqmc2knfhv7CtOWde+6pe5S1wzq/7YjUbGdoboeIKrFIn4LEkbjTnwVp6O6s0YSRtOMrWAmvq4JxHSxLeN04nq1ANYrwe54ALhht3vt91yLufhqcFVLnfh+nE6M0ShDRmXiOxK42MKCTSMXN0q4ZW4SQoTn4qsTg2Anvq4JjCdj2CgwgmkYlEzHK+L3b25JtmRhLBlDTNfqntgHC9xGyIWD5cjNnfi6Vr+z35ZIxw0YmmjYPf/shQyKpo1br56GrgmYIRcq6njYsIgfiMqJe4X32sWKYKFfPRfY3Il/aRG/8feoaNqYGon5A0mHqfNGFfGHYZt/fHIVv/u5J3Bho/mx9K6HzsCRwPEWZtH0y+PzG7hyIon9XlGy9mdYSndhdiRR24m/te/NqZU8KraDbzy3iL/4xnDNaAgxD2Bv4OM5ALUZhf5zhBAGgAkAq1LKspRyBQCklA8DOA7g+tq/QEr5MSnlQSnlwdnZ2R68hapc2epaHj5QjeVpNi+rHxYyZcR0gakOOp4B9zwYAPZPqyJ+euBF/NMrBVy1I92VjucXXDmBXNnyI3qi4DMPncEjZ9aqcTod5MfvmUxFarBttmRBys7e08uvcW/s+cHxlW5tVlcEo1doeyiatn9t0Ekmvmk7dRt2qLuqnfibO/K3W4MMXV4iV8QXQtwuhDgshDgmhLijzudvE0I8IoSwhBBv7sc2hXXiq5PydEzF6ejINRnkatqbow4Shr694nQChaaEofX0tvGsF6cz7l1w3bh7DABw+GJrHX6qE//cerFpp23Gu8V6LGGwqzoCnjq3gd/6zGMtdT8EZxd0cqF5MVPC1TMj2D89EtqJr7o40zWZuhOpGO/eGAKqSyMV09su1rUjWzIxljTcIn69wbaBAnd4J76zuRNfE3Vv9TVtBwlDw0ii8UB2NdB7diwBQxOhuZ/5pnE61cG8TeN0ajLxg88r+5n4Nd36dY6j+bKFkbjhd1BHoZDWCtN2sJJ391vDcKHxlacu4DOHzuK1H/oOvvjYuYbPK1QsfPWpiwAQqfziJ+fXcfPchF9wzdbEIpYtB7Yj/Z8jtZC21U6u017kx0/sm8JffOMo7n+mdzOD+ughAAeEEFcLIeIA3grgnprn3APg7d6f3wzgm1JKKYSY9QbjQghxDYADAAY6vCJXsjDazSJ+sv7P1CBsFCuYSMU7LnRX43Tc6Jo9kyksZEsDbUg6vZL3FxU6pYbbPhmR4bZSSrzvnqfxb//mQfzwxAoMTWxqEtmqPVMpXNwoRSZ6ptNhvYB7jnL9rtHIFfHVXZ20fQTvrtC1xtGWzZi207C+RN3jD7at+X9hCBpkiBqJVBHfO5H/MIDXAbgJwNuEEDfVPO0MgHcA+HS/tsststf/Ra+dOj8SN5p2zZmWrCnia9urE9+uFmqSsd4uUKjueJWJPzUSx86xBJ670Fon/vGlPHRNoGw5WM2Hd0hniibGEu4t1romMJYw/L+f+u+fHz2HLzx6zu9WDbOWNzHj3WLd7jAvx5FYyJSweyKJAzvd7M1G/FkZNSfuk+kYF36GQCmQua5O1Et92Ee7nfgGYrqomz1v+vtWzc/hrBdvYznS/zygBtvW/3ox3S0G5BvF6Xhf39CF+3VaGGzb6BhYth3EDTcbNt6ge14dP1R3vRoCXy8TP1Ubp1PztWxHomw5SMV1v/g6LPnyK7nq8WgYFh4KZRvjSQPX7RzFb971GI4t1t8/3vf0RX+RMypF/I2iiVMrBdwyN+l3YNf+nKgCbDAnPRXXtzx0WHX2/vW/O4ib90zg4987MVRzGurxMu7fDeA+AM8CuFtK+bQQ4k4hxBu9p30cwLQQ4hjc2BzVpHMbgCeEEI/DHXj7Linlan/fwWbZsumfU3bDWIOFoUHIliy/6aUT43XidKQELqy3f6djJ2xH4uxqEftmOsvDV66Zdd/XoO8uUHJly81wrtj49uElTKZjHS3E7JlMw/LOaaOgendBZ793L79mGg+dXI1UYZRF/Ghba3LtX0tKuenuis468SU78fugNk5HNWUVTHvoz7/o8hWpIj6AWwEck1KekFJWANwF4E3BJ0gpT0kpnwDQt71ePCROp1ATpzOabNzRqFRsxy9MAF4Rfxtm4scNDYlYnzrxU9WLkhuvGG8pTmejYGI5V8aL9k4CAM43ufjIFE3/FmLAve1zndEoA6OGAWWb3PkCuJn4N13pRi21O8xrJV+BaUtcMZHEDbvHcHql0PBnWxUxVfSCwk784VAKLM4m+9iJ7y4UunE69U7sy4Eu9WaZ+EZtJn6DTvyY7nbiN+r2Vp33hiYafh1FHQ8rDbqLyqbjF+dVp33tAna1W792sG31fTaO09n8tdR7GokbfvG13vH5q09dxA+OLzd8X4MQXJxstMASJfmKhZnRBH7v9c8DAFzcqF+g/6dHzmFuKoXZsQSWs9E4fq54iwl7JlMYTbjH+FxNwVUt/l45mfIfS8X0rcfpLOcxO5bAjpE4Pv6Og/jbd9y6LQYeSinvlVJeL6W8Vkr5R95j75VS3uP9uSSlfIuU8jop5a1SyhPe45+XUj5fSvlCKeVLpJRfGuT7ALxO/ET3O/GjsICoFoo79bJrduC262f9AblzU27xfFBF74uZEiq2g307utOJnzA0xPTGMXP9tuwt6v7Gq67DjpE4pkc6y/3fM+Xux9ptaum2dX/mWPtxOgDw8mtnUDRtPD6/3o3N6oqiafuNfhQtT5/fwEv+8H4cW2w92k+dh6vBttVM/K3XcUzbqduwQ92lmrCKDbLxiYZR1Ir4ewCcDXw87z02UImwwbaVzR2BowkDuYoVurIXzMQHgESPu9X7LdhJmfSignq10pktbe7EB9xInWNLOVhNdszHl92D9isPzABofjK7UTQ3DZLaSlf1xY0SPvG9k/h3n/gxvnV4saXXUGNSSn94VaaF7rb1goldYwnsHEtgvs1ByypLf9d4EtfvGoPtSJxYqp+X6nfix+vE6XCOQuSpE72kUS3i93K2h5ItWf5g27pxOlZ132qE3MJrOdL/PODF6dRcKEgpYdoShq4hHTLLRS0SGJobHxJ2y3Cw4FGv+FGxq0X8RLM4nZpif/B5JT9OR9/03NqvVY210v0FtXqD5z90/xH8+df7m09+YimHv/zm0YbHxqVcdVG5EJFCUphCxUY6ofsNDfX+nRcyJXz/2DJ+8cV7MDuaiEwnfjnwezXq37GxeT990jtfUJ3HgNu8sdU4nVMrBeyfdgueO8eSLO5EULcK3Yo6P639mRqEXLk7UUGvunEX/v7f3+oP/53zisLtnl916rQ330r9bnVKCOFez0Vk36sWGl+6fwe+8Gs/hQ/+8gs7+np7Jt3Fl3abWrpNNUR12on/k9fsgBDAD45FJ1LHna8UtXILAe51nZRoaZaPUqq5E7RaxN/632/aErYjIxNrtV35WfiVzcV8gJE6NLyidlSp147U1p5NCPFOIcQhIcShpaWljjYqrBO/WLGQiun+iexIwoCUCL3F+tJM/P7G6Xzw/iP46+/0LnK0drAt0LuhkKqAG7zgun7XGCqWgzOr4RcTKg//lQfcIWnNDuKZkunngAJuQbaVwbYnl/N4xfu/iTu//Ay+c2QJX98eGbgDNb9W9L/3rXTirxcrmEzHsGcq1Xbn0UXvtmPViQ+gYS5+7R06CuN0hoNfJI5XB9tutVjXDjcTP9YwEz8Yp6MuHOp18ViOszlOxxtsGywYq9fFvTidRoViqyZOp952KcGu5HrFj4rl+EX5hpn4NYNthRBevNDmOJ2YLvx/g0aDbYO/h9Xhkpd+H0uWjTMr/S0+/fOj5/A/vnak4TFk6DrxyxbSgTse6t3Zce+TF+BI4BdfvAczYxEs4se0QJzO5n/zk0t5aAK4ake1SJiKG1uO0zm9kse+LuV2U29kezTYNhpxOu7dXt12xUQSmsDAhqWe8vbfV3WpiA+4d1DU3pEzKGpfOTOawL7pETz/yomOvp66oygynfgqTifV2c/mZDqO5185Hqk764L56RQt6vxzK3fUFWvuBK3eFdteJ37w/9Qb1TidS7/fhT5c29FwMW0HT0VkHk6YqBXx5wHsDXw8B+B8O19ISvkxKeVBKeXB2dnZjjYqbPBsvmJvKtSNhHShKaZdLxO/fzvw+566iK8/27tCcu1gWwA9iwvKlkykYvqmf8+dY+5tps0y7o8v5RHTBW6Zm0DC0JpefNR24k+kYi1l4p9YysFyJD7+9oO4budo0+2i5oI712adUiXTRsl0MJmOY24q3X4R31vk2T2RxP7pEcR00TAXP7QTv2gygy/i/LgWI5CJ3+MTPct2827HkgYMrX4mfnDfaoTcwntJnI7/3GARv7ogMBLScaheo3uzQEI78QMnxvWOgRXL8Yvzfid+zcVLbSe+2sbNnfibM2YNb1GjdjHcHzzfZLBtybRxMVPqS2SSspBxizKNFvVUEX8iFYtMpEOYQsXGSDzQiV9nsWR+rYh0XMc1s6OYGY37ERGDVvZ+txNGYHZCzeLwyZUC5qbSm34uU1uMCyxULCxkypu6+Sl61GJqtzSaszAI2S4P7VUM3b2LZVBxgceXckjGNFw5kWr+5BaNJmKR+J4BwJK3r5wZ7SxuRknHDewYiUeuiD/RYREfAH7q2hk8ema95+dsrWImfn89Ob+Bex5vrXSkzj+30qRTrElgqHd+3Sp1Hr6d0hiiqHagbfD7XQyp19Hl6StPXcQb//J7WIzIzJhGolbEfwjAASHE1UKIOIC3ArhnwNvkxek0GGxb2Zx1l1Cd5yFF64pV24mv9zUTP1MyQxcZOlWx3X+ruKFVoyh6dKdBvduep9LuSW6zYvmJpRz2TY8gpmvYM5lqIRPf2pS932pXtSrG3LB7DDtG4psGFlJ7VB4+0Ly7bc27TXcqHfe+z0U4bZxsXdgowdAEZkYSiBsa9u5I49Ry/TidRpn4k6k4bEdG5sKQ6gtm4qv9e68vCNXPxFgy1jROJ25UB9vWzcR3nM1xOnWeu6mIHzKgUy0mxDTNy8Rv/LsTPBmu18EYLOI37cTXNxfxg/8eZevSi+K4fmnsnXpPI4Eifr3fPdWdc3q1/u9zLyxk3ePNWoO5KkvZMsaTbl86U3gAACAASURBVKFlKDrxKxbSCQPpRONO/Eyxejfb7GgCS7lyJBY0SyrjNqb5++zan5OTy7lLiu/peONZEvWouwP3dbFbmLrLtB2UTKe7mfj/P3tvHmxJdtd3fnO/29vfq726qvcVIUSL1RgQYyMYj+UJD2EIzcR4wh4iBgyesccz4AnbhCc0M8Q4bAcEXgQ4AhsGbCRgNEYCg4SWRqjV3ZJa6q7qpdau5VW9/d395nbmj8zfyZOZJ/Pme+/mva+78xvR0fWq8m4v8+Y553u+v8/vGCXxuxNGBYmaqxnozGhuc3Wzi4dWW7wqehJqWdqxmattdUZQFGC5ORkTHwh6gBwbnM7AxpylQ9eObks8e2EJtudz5OasVZn409Xvfe0OfvbjXy907EiSzB6nJM4xrz/VOBHmskrilys6z8kGt4A8cFLp3a29vg2f4dgEjbJ0rEx8xpgL4G8B+EMAlwH8B8bYq4qi/GNFUf4yACiK8n5FUW4D+BEA/1pRlFfLfl95Sfm+7caS+LUCqU3H82HqIhN/ujid9sAplQEmGk2EoijLAGsPnbSJ3wxMgnGom6ubXTy8FizKzyyOx6zIcDpFUtViGexK08R273ggBN7OeuXuPs4vB4mrcTgdXqYb4nQcj2Gjc/BzcG9/iJPzNb5IbFl6ZnqjL5jAohYaxa7NSrOVWC7LG9uWbOLzJt01PRenoyhhk1li4stwOh6L43Qkiwwyyw09YOJnNrYNk/6apkjZ+qJ643A6XgET302b+Kauwo41tk0zZoNxNGniB++hbmpRlZwMpxOe2xtb00PqUBI/q0fGZneEtTkLjRzU0SyU1R9oECbxKZ0m2xRqDx2+Eb7asmC7/sxMP1FiEt/SNZi6GntfjDFc3+ylTPyakb35JdMNzu2ukvjHVbT5OEkTv2FqUBT5xuY05fsMXdudaJWBqLkZ4meubnbx8InWRJ/zWDHxeyMsNcyJmNykswXWPdPSft/h8+Oj6pvPLwIAvnbreJj4A6fC6UxTTUtH3/EKhbVG4Tz4IOP4ILG+y5uLj5Nd4XSmomFOEv+gSMRK73zRps9xGf+zdKxMfABgjH2SMfYYY+xhxthHwr/7h4yxT4R/foExdo4x1mSMrTDGni77PQUGgrw5a9/2YsiMWgabV5SciT+dGzghG8q8MEUTpuymkEESPz7x40n8jIQjEJyDm9t9PLwWTPrPLNZycTqO56Nve/HGtgVT1VtdG3M1HTVDw3LTrHA6E9Crd9t4/8VlqErxJP5iw8A5zgE9uFm3vj/EqYUa/9nS1cwKGjLdmhKcDoCZlZxXKia6X9UNTcDplHuPbgtNug1NgeOmx5tROHYoigIKHMqT+Iyng4BokSE2+3YFJn6eWREl8RXO1s/SwPaghC8rM8tHrgdLD5vRatk4HUNTYolKM7GpMbA91PT4olj2feRJfEuDrgV4t+RmBWOMj783tqeXxKcyzbwk/tqchaapl1o5dxB9+foOnvlHfyhtXklMfE1VUM8wt9sDl2+Er84F4/TWITZUJy2xsS0AzFlxM3KzM0LP9iRJfO1AAYUyuN2VJquoImpyJv5xaZLatV0wFlzfZahl6TOpNhg6Hm7vDngoZ1Jq1YyZb7yQtjo2ViaYwgfC8NLu4FhUQ+0NnCM3tSWdnK/h1HwNX7+9N5HnO6oGjlc1MAegKMp5RVH+RFGUy4qivKooyt8u43WapgbGihEAOBP/AOO4iNsEjpbEp3ltVjii0mSUTOAPbLHH1vG4x1c6PqJgdZGei7PUsTPxj6MsXQVj8gaCgwQTv1gSP8nEz2buT1o0wS5z59Hm5lDExC8vie9iPsFQbJhBki7LHAGCsnbXZ4KJX8dmd5Q5kBL7Xnytoqnqze4Ia62A07/SsrA3cKpO9EfQRnuIzc4Iz5xZKLRopPOz1DBxbikw8W8fooT4fjtp4muZFTS9BDORNJfD5a50fBQl8VVYU2psWySJb7s+LC1q+KpnMOpdP75RbIzB6QRmpC99LpGJHyTxs8eqnu1iOdxElV3jssa2ybEviZuj9x9j4rvpRTFttsfeT2IzTWakia9/c0omvu362A43c/Ma267N1dC0tGNT7vuZ1zZgez7evN+N/T1jLAw0BOckeM/p898ZOXwMXQ3HxONQrhqZ+MH7b9Xi18n1MEEvM/EPMpe6ud3DStOMVfRVOl6i+/CkkTPzNWPmOJ1uSZ+NNFebzUbF9a0eGAOfz09KLUs/FpVCQFDRS/fMSensUh0DxzsWlaF7fRuL9cltUnzz+QW8fGv2Jj5jLKgc1Cu7BYAL4O8yxp4E8B0AflJRlKcm/SINvs4aPzbTGu5AjW3tRBJfOzwTv8LpTEeETBwmsDpAlcSvlBatCWY9ZxunalQpIDOjAR+A2MIVQKHkuS1N4k/nJkJpz57tlpa+iON0wh4BJW1SdAZpnI6iKFhqGNjNSbxf3wwX5YTTWaiDscColWmfm/gCE79gqnqrE02+V5omGMtOX1YaL+LhP3N2AXM1g1/TWUridIDxJv5HP38Vn/rGOv+ZMYb1/SFOzyeS+JloCRd1Q0vxWa0poVkqHU1DAafDk/glT/Roo3CuZgR89wwTX2ysqalyRn2ysa3Gk/hyE5/QEbLENz0/NY/NW6j0Rx7WwsbiUpxOQSa+qSdN/PimxtCRJfHTm2rJsuempafMZXEyPy2czkYnGmf28pL4LQsN6/gk8V+6uQMAuJcYJ23Ph+sz3ncgYMVnJfEjnA4Q4eYOI89n+OXPXzsQl16mobBpB4SbPcPxJn7N0A60+L+x1a94+MdcHaEiapIKNhBna5ZGGxTlbCK1arNpBHt1M9hUnLSJP0s8UFJb3RFW5yZs4vPK1NkjdfYGk8PpAMB7zi3ixnY/E1c3LdEaoVYl8cEYW2eMfSX8cwcBNvnspF+H0IlF5gWHSuK78ZBWlMQ/uM9B8/yqsW15crwooCTF6RyTkEyl4yObm/iz3+DOU2XiFxCls0aSm3zfdlEXkBnjkueMsYCJryWY+FNqbNseuOH7KM9InC4TPzIFRC01TOzmTN7IODgZmrJnxkxm2+FEXsTp0J/HpViCyXeQMKGmVBVS5/B65U7AuXzy9BzmauOT+GJj24apY6lhjF20/Opz1/Hrz9/kP7cHLgaOF0/iSxjcpJ7tpZraApgamqXS0SSa+EWqqyYhnsSvZyfxZax7T7JwcP3EceGfxee0Q1xPkMQPm5FKJrOUvNdVJXhfOQuVvuNyE1+WxB4JJr6lyTd4xbQ+KW3i+7xCgiTD6fAG0yaZyxq6ic9I30VFmR5Oh3j4AKTN0XsjFz3bC3E62rFYZNiuj5dvB/fe9f24iU/vjwINDVOexA+Y+Mkk/uFN/Et32/jIJy/js69vHvo5AEkSP5HAvb7Vg6mpfJ5Aaloa+o5XOBBxY7tX8fCPuciEniQTH0hXd8xCtInQKimJH1RGTn/Re3WjB0VJb7IdVdT3KK/6bFra6tpYbU0Wp3OUytRJa7/v8GDUJPTekIv/9TuzTeMPMqpy3+1SFOUigG8B8Pykn5vCBEXut4cx8emc0tqAAjOHSeLTvFZGeqg0GYnnVtbY9qghkErvPNGaoH1MNvGzVJn4BTQ2iW9IkvgZyXrPZ2AMM8TpRBPsgywoGGP40rXtQotV2/OgqQo0VeGL4rIMsE6i2SxpqWHmJvEJZUCMyTOLgTmbxcXnOB3htRZDbMTYJH7XjiXxAWD7GCAE3q567V4HF1YamKsZYYn6uCS+jZoRVYUsNUx+PmVijGG37+DqRmTorbeD66IoTqcf8qGTokRw2YZwpaNJXHgZmgpdVaaA0xGY+Lq8gazrM863B7KT+F7iONkigxYPpq7wDae8JD7d0/Oad/VHQd8QS1cP39hWksRPN7b1+Pc5fky6sa2ixBPWWUn8B1eaWN8fTuW7uSEk2WWbzWRsB41tj0cS/5W7+/xc3U+Y+PT+xM2SZBKfMYb2IBqvl5smVOVoTPxOaEoe1Ryl+zhtDCUTuNe2eriw0oj1mQCCigPPZ9K5YVJDx8P6/hAXKhP/WKssnM6sePGi2iXjdOYLhCrK0NXNLs4u1ifOHW8dAMtRpoZO0Mds0jidceGlaYkxNlEmPhBU6gKYOVKHvIDkfOXdLEVRWgA+DuB/ZIy1Jf/+44qivKgoyoubmwffoKd5SBFMCnkvB6moE0M+wOGZ+OQHARUTv0wNJSb+wPb4uqhfrccrJRQx8We/9spTZeIXEKXrZWn5ZMOaKHkuvyHzJoH6bHE6wMEmpp9/cws/+tEv4YUbu2OPFZOU/PdRwgA1cj2MXF+6IFlumrnImq3uCE0zStnSZDbLxCejPtbYlpj4g+zXGbke9gcOn3wvh0ma7d7sm/m9XbXZGeF0aKa3Ciwa9/pOjLUpQ2qIGjgebNfHvfaQH3cvNK1OF21sm8BskcquTKk0GdH9m+4PdUMrXD0xdDz8b7/7jUw0V5ZEg8XIwOl4vp9I2KtSs9/x/BhORw/vx2K5r4jToUWP7HtBz29oKgxNvmlAous+q4mjyPTPNPFdiYmvqXBEJr7jpZJtWY1tG4YGJey227T0VOqGFtmPn5oDEPRLKVt0bTyw3JDidDY7kYlPGw+zbj74Ujj2n1moYT1xbdNiuWEJ2KLE77lne/BZhKTTVAXLTRObR9jQpgqAo/YYoeuG5i3J6/fGVk+a8qVrsIgBQNfVxdUKp3OcRRUYk06rt44BmoVvUJTY2Hbk+lM3pK5udieO0gGia6AzYwwSbepOOom/1DBQNzTcmXESvzty4flsokz8hbqBh9aavHpsVqqS+HEpimIgMPB/gzH2O7JjGGMfZYw9yxh7dm1t7cCvQfOQIvMC+xAmfhLTSIGZgybxxerSiolfnmh+t1A3+Dpu4ASBI1WpcDqV0qJrpsLpvAOUl8Qfpkx8QgTIbwq2YJyQiK09jUU64XSAgy18v3hlC0AxDIxowuShiI6qPL7nYsPIxens9GysCKmWmqFhpWnizp7ceKPNj/kD4nQocR8l8S3++pUOp52+zbFExXA68YRPgHrIvh7Fc0Ms5CsbAXP1geXIyMlj4meZ+PWKif+20MDxYIYMeCDoZVD0nD1/fQe/8fxb+PhXbh/oNTtDBzVDDc1yOU7H8VksDZybxBfMfkOSFBLHomjRk/6MhOtRlezXI/XsoAIla6NMxOlQo1zbi7+mFKejK7Hxd+j4fEOMJKuM6dsub3IGyBvb0qT+sZOBiU/f+TJ1vzOCoSl4cLUpHT/IxD8xZ6FhafDZ7JmpL97cwQPLDTx9diGdxB+lk/jJRbGsmm21ZR0Jp0MbBUc18YeuB1NXeQ8TEX3i+Qw3t/u8f44ousf3ChgAN7cDE79K4h9v0aJt0s2H545Bk9RuyUx8CtRMExvk+wzXNnulmPhzB8BylKmtxDpiUlIUBWeX6pnhpWmJxsBJMvEB4L3nFmeexB84VRKfpARpil8FcJkx9k/Lep2DJPHJxD9IGpuHfMK5LBW9HjSJb8fwlpWJX5YoNLfYMDAI8YeDsJo3q39TpXe3aL0167F/nCoTv4AiIzp+k3U9H47HYg32ahwfk5XEJ+NEZOJrYGw6TLR4Er/4xfmla9sAgIFTYGdbwCFEeKHJD1AiQzqp5aaJvb4NP2NQ3e5GRjDp9GJtbBJfXNjVDA2WruaiWUQsAhAkX+j1Kx1Ouz0bSw3RxB+P06HjAbmRFz8+ej5qmHbpbhsn5y1+HoHge5u1WdezXc5lFFWk8fVGe4if/4PXcGMKZmIluYaOF2Ou1021cPXEpbDx8nNvbh3oNTtDl5srhqZIxwPPYzASmBwZE9/xGG9mCwjlvrHGtpSwV4RFT/p74fgMhqZAURToqprJB2aMoR/2gmhaeoo9D4RJfCFlb+qqFKdjjWts68pxOkmjO7mZ1rTSG3h0Xp8Ik/g3p8DFv98e4sRcLbNibFMYN/KqJKYlxhheurmLZy8s4fRCDev78XGSJ/GpgbAEASTbCD+yiU9J/CMuwkZO/JprWVGDzrt7A9iejwcl5jsFOAYFcEe3dwMT//xSfcyRlWap7tCFriqpe9BRdRyapEbItpKS+OH4Nc3Pud4eYuB4ePjE5DfHKIk/6/NGyLFJm/hA0Nx21jgdWl+J8/RJ6D3nFrDRGfFK2lmI5vqTRj29TfXdAP4bAB9QFOVr4X8/POkXoXmIbJ338Zdu45PfWOc/0xpueMAkvqmpvMKVkvhZfkOWxPl4ESRfpcOJvoOLDROez+B4jAdw66ZWyNeq9O5ShdN5BylK4icW/y4NzkKqfgwuw8lI4gPZ6f1JSjSci+4+doYOvhE2Ey2C4BlJcDplJPHps8xZsiS+CZ/FNy1EbffSTaJOzdcyERjtgQtTU1Ppz8WGkZvET5bB6pqKxYZRJfEPKd9n2I0l8Q10hvmoiSRrU4bUECWaalc3A0Pvlbv7ePrMQuy4vAqaQUYSn77reanur97aw7/87NVcHFSlcpXEtQQ4nWL3sMvrgYn/4o3dVBrZ8XzemDnvNQ1NheezVHmum0ji6xl4G8/3YxvFNN7EynddAaeTkzj0hNfUc5L4tufD8xkapo6WJW9smkTlSE1814+Nj0CAORGPG9hpE9+SPFdv5MV6UzTMbCb+iXkLy00TN7bLx+lstEc4MW9hoW5gPyOJr6lK2Iw7+JyzTAvd3O5jq2vjWy8u4eR8De2hG7uH8iR+eB01rHQzXqoCFA3E1ZZ5JBO/P6Ek/sj1eVgDCN6j7foYuR6uhZupMpxO4wCJv9u7A9QMNRUeqHS8FGym6hzBNSm1LGPmTVI7QxeqAuncZBIihnzWvLsMXQ2rJEvB6ViE05ntQp7wmysTxukAwNml2Zv4tIaaJBMfAL45bG773JWDBSomKc5Pn/Cm4NtRjLHnGGMKY+w9jLH3hv99ctKvQ9/bvuR7+9HPX8NvPH+T/0zmef8ARu7Ajod8DsvEd6ok/lREyExqnD10PQzsYL3VHFOZX+ndKQqEVTidd4CymPjJ5ibxYzNMfDfiC6ceM4WbuNhpuWiZyIs3dkFjUxFunOOxdBK/VJyOLIkf3KyzkDrb3RFH25BO5pj4+wMH8/X0wm6hbuQy8bc66TLY5aZZmfiHVHvowGeIJfFdn+Um2/f6Nm9CDCAzJUyic6OpCq5tdjGwPVzZ6OKZM/Ox4yxdzaygIaxIUoqioGaouZtar97Zh6oAT5yazzymUrmSYdKK4nQurbexUDdgez5euLET+7ff+cptfOiX/lTadNsVEDgy0z04JsHEV1Uph9P10tgdQN7YNjDxs41i14ua5Go5THwybRumJmWiA+mmtaaE/S9j4ht6lMRnjGHk+hITP90gvm+7aArnsRW+L3Hjje4dlq7hwkpjKhUw99tDnJyrYalhojNyU+d5szPCStOEpip8QTrLss4XbwY8/GcvLPO+IGK6kb4bZA7KmvFm4nQ6hx8LafE1ica2YvKarpneyOPXgwyn0zzABsvt3T7OLTUmbg5Xmqy6I3fiPHxASHXP8HvcHbloWZPfoCDNz+AzUrVkKTid45LELwmnAwRJ/J2enRtsKVu0hlqsT9jEP7eIx0628K8+d/XAvPJJiTPxqyT+1MTxkJJxebdvx9aLh2HiJ0M+Op9fH8zDEY37iok/Wf3y56/hT17bABCdWyIhDG0v6GdpaKhXOJ1KEkUmfpXEf9uLDIVR4iZLNwYRp6MoQRluFj7GluF0CNczDRN/4EQduQtO2r50bZu/X5kxk5TtejyJr6sKVKWcz9aRlOeTyLSVmeWMMez0bN5klnRqvobdviPdcGgPHfnr1E1eCirTZgKnAwArTbNqbHtI0fkUk/hAduMxxhj2+g4fvAGEO+/jcTpPn5nHtc0eXrvXhs+Ap1JJ/Oz+F/2RPIkPBKnuPEP41bttPHKiVU36Z6iB48UxaUaa8S3T0PFwbbOLH/nWczA1NZUAu7Hdh+cz6X3U8xm/N5sZJr7nF2PiO348zU7GvyMp3xWT+NLGtsLGgZGxaQBETFEy8ZNGDlUWmFr0e5UhcJJGPxA3++n4ZFVUFk6nHsPp6PBZHGdF39+aoeHiSnOsib/bs/GVt8Y3eM/T/fYQJ+ctLIWbzckxZKsb9Wwhpv8sTZav395Dy9Lx6IkWTs2HJr6w4U1mOk/im0EjaPFakeJ05iwMHO/QSXr6Hh21Mdko0WNBxIJc3+qhZelYkxhoEU5n/Ovf2RvgXIXSOfbqDF1pdedRRXOQWQY42kOnNB4+MBv8zNXNLuZq+sSbvgJB9QQwey7uZmeEOUsvhat+djG4J82Si18WE19VFfzUBx7FlY1uDKEyTVEKuGpsOz2ZmgpdVVJzJsYY9gbxNT7NGfOCYEklQz6HTeK7klBNpaOLMYZf+PSb+FjYlyxi4pvhz37QV8vUgv5NFU6nUkKVif8OUlYSny/+E2ZbLQe9QDdqsXGfVSJyJqn20MXJcBGel0YW9aVr2/iW80uwdLXQYlVMUgbJ4+IoioOoncP3XA5v1nsSJEl74ML1GVYSZe0nw4ThRjttsLcHjrTR2UIBnE4rMflebpoVE/+QogXwUnjuKPmVdaPtjoJzncTpDBwv04wkjM37HljC9a0ex588czaRxDeyK2iymPjAeENYhu6pNF3RBI9UN7RCfT1ev9eBz4BvvbCE911YTHHxqSGorHpD5NgbEtMdCFLxKSa+jJ2fMPvJ0I8n8YM/m5rKNyxk16UrbC5oqgLPZ1KEFJUuN0wdLTPNf6bUURGcTqqxrabwKjbZ5jlAeKt0Y9umUBHTstKs1KiiTsWphRo2u6NcPNe/+dPr+PAvP3/oRvQD20N76OLEfE1ojh4fD9oDh6cSxVT4rHR9q4eH1ppQVQWnJEl8WiyLTHzx7wExiS/idAJj/LBIHTL/i4QL8hQk8eMVG0CwOXxtq4eLq/IE/UFxOmSYVTq+6gydUpL4FDyYpYnfDVFBZWlcqKIM3d0b4nxJFS7HhonfHWF1bvIpfCDA6QDAnb3ZceNpE3thwkl8APjhbzqNR0608IufefPAzPJJiM9XKhN/alIUBQ0JJmXgeLBdX2riHyQkMchK4h+wr2GF0ylH+wMHnZHLfQFau1EF/8DxwmoKVXqdAMAnXr5bERPexSI/dppowMOoMvELyOJM/CROJ96hnFQzspsg5jPxp4HTcfgiXMaLS4p4+N/x0DIaplas23siSRmY+OM/2ws3dvBf/OJz2C64oI9wOumJ31JOEj+LLylLGJLaA3kSf6Fu5CfxO6NUQmilZVWDwyHFk/gCTgfINvEj1ma8sS2QPWnb7dmYr+l45EQLA8fDH1/ewGLDSBkwWd9bL8T7ZCVv8gzhzc4I99sjPH2mQunMUkESX7yHqYUaXxEP/6kz8/ieR9dwab0dMyjXuYmfPv+e7/PFgBG+dpKfXCSJz1jQuMmQ4HQcodyXntvQlWgRIjGmXc/nOB3aXJAljsTmpk0rzZ4ngz2J0ymSxBcb2w5d+aLYMtLP1Rt5vLQagLTigI/jhob5mhE2vcoer7a6drAYPGRyaqMTXAMn52t8nEpuBAeVX5Rqn30S/+Z2HxfDxq7cxJck8em90u9c3BRqS8ZrGhuPauIfHafjxxi3Ikbj+lYXD67KUR20aTFuE6EzdLDXd3BuqXGk91mpfHVHLuYyNuCPIsI3bs9w7tcp2cTn6K9pNrbdH/J70qTVMDQoyjFg4nftVOhoUqJ57Z3dWSbxbTRMLbaROilpqoKf+sAjeON+F5965d7En3+cZNjdSuWrJZmDEl5XnCdynM4BgoYDx4dlHD2JLxr39gE3ACpl69ZOcC+j4Ah9B6nydehEOJ2GmQ7V3W8P8dO/+VX83lfvTPFdV5qlPvwrX8JHP3+V/0zfze7Incnmb1FVJn4BcWyGk97VBdKDc81Is3lJ3MTXRRN/ujid5aYJU1fRLWAKEA//Ox5akXJuZUomKWt69qaGqJdv7eEbd/bx0S9cG3ssEJgCigLpgotu1rKUPC2ikkx8mTkhvpYsJbJYH5/EX0skaFaaJnb79rG+MRxXUUqezi9PfmXslvLjE0x8IDvZutsPviMPhQzk565s4ekz86mk17j7QhZOx8pJ4r96l1L/VRJ/lholymWDjZfx97BL6220LB3nlxr47kdWAQBfvLrN/53uLbLUjYyJnzSKnRQTX0lxOOm2ogmJfUrvu166fNfQVKgh9syVLCTEZrqa5HlIPVtI4td09Gwvdo+jz2zp8Q1saRI/idPRI5xOxJiNH2OFzW/FhPzAiWOtyGQWTV8RpxNtCmbf0ymZcRCGqqj7YaXXyXmLVwgle7eIlV8RE382SXzb9XF7t4+LK4EB3TB1zNf0VBLf0lV+nVASX2TSdoYO6oYWO7eUxN88JBefnv/IjW0dP1bZQb/znZ6NO7sDaVNboDhOhxpHVjid46+yjG7CN84ywNEZlYvT4ffPKZreAZqsHBNfVRU0JVVl09ZWd1QKDx8INpM1VcGdvfIbumdpr+9MnIcv6i+95wyWGga+8OZmaa+RJQoEVHjM6aphpVnn1IsqjlOMcDpF1+RDO0hxkxRF4VWqB5ErmR9XOrpu7Qb3Mpqr0xqdPJyBEza2NTU0TD3V1Ph2uKF51HllpbePXr61j9fWO/xnui8wFqFij6MqE7+AzMwkvrxhTU3PxsfYvLGtyMSfHk6nM3QxXzOku9QyfSNEibzvwpJ0x1KmpAljFURRUFLv337xZqFkXnvgoGXqUNV0GW3L0qGrCnYkOB1K+i8ncTrhQuD+ftrE3x84MQwAabFhYOB4Ui46EKQ2k5Pv5aYJnwF7OQn+SnLt9ILfWcTEL5rEF3E6aaSGqN2wEe4jYaM0z2d4RoK3yUriZ90XSHUjjf0gvXo3SnJXmp0Oy8S/vN7GE6fmoKoKvunsAuYsHV++Hpj4jDFufMqT+BG2JgunIx4DyJP49Nyi2R81arAywQAAIABJREFUtk0nf2jDQNdUaZLI8xl/PzpPHKXff59z0TWOrelLypbNxAa2zMS3JEx8+ly0MGsmGkdTMkocp3ujJE4njT8RK+roftLOMW0o3XPYZljUPD2exE/gdIYur/xq8KbDs1lQ3N7tw2fAhZXIyD61UIuZ+El8GE+oC/fY9sDl1QUk2uA+bBKffid5qCHb9fGzv/N13NrJNqmGrhdL4hNG49J60A/lwVV5gr5ZEKdDKdfKxD/+Kqux7coxwem0SqgyIFm6CkNTpsaRHbkedno2b7ZdhoqulcpUgNMpJ4mvqQpOzddmmsTf7TtYaJTz+YDgM660rNyq6bLEw356ZbdMU01TS4UOaT0oei22sBYrEtSh45KV1ln9qfIkrgMqJv7k9FY41+M4HSeN0xk4HmqGhrqppXoqre8P+HGV3vnyfIbuyI2d75Hr83VzXqhr1qpGlQLKYuJHi/9kEl/NLMfPZeJPKYk/V9MDNE6BZN/ACZrU1gwNDUuXdntPapQ08XW10AZFZ+jA0BSMXA//+nNXCxyfnZhSFAVLTVPKxKckftJcn6/pqBkqN1lIjDG0B440iU8Tz6zJoSxBE7FRq+a2B9Vu34alq3wCVTyJLza2HYPT6dtYahhYm7P4gldmqmd9b3n5bEZpcJ4h/OrdfVxYaUj7L1SanoaOH9uEqY1pRgwAvs9web3DrxVNVfDQiRauh41S24NokiBj4rtelHg3MhrbugI3HwB0VU2l4ikNJJr9sk2B5FgkS/Un3xdtDMgSR8nGtkDcxCVzXTToxYS9eJyRYuJHiX1u4ifMqOSmmuczjFyfp++Dx6TN5aHjQVcV6JrKjfM8DiIZ/Ec28edqvJGfWM3len6A9AjHNp5qn1ES/+Z2sCC6KBjZJ+drsYq1ZCNvGSu+PUz3laGx8LAmPlUn5FUIXtno4je/fAu/nFPhN3LiG0dU3ff120GIIQunUzNUKAowGLPBQsmus5WJf6w1sL2AiV9CY9uaoaFpajPth1Q2TkdRFLSs6SXXqX/VqZKS+ECwoTfLxraO52O376Qqhyeps0t1Xi00C13f6uJEScx/0kLdmAnfeOB4MLRgflFpemqYesrjoPWgaNaL88+iczpKcYvKmj/nyZFgfSodXRTYoMANrbsozDfiTPxgTE6ed2ryXZn47w7R+B7vleHx9clxbm5bjSoFlJXEH/DEbaKsPyeJL2fiTwen4/kMnVGQ8GtZxSam4uK2YWhjF6tABhO/wGfrDF2stSz8lW85i3/7Zzc5Ozj7eDmnnrTcMOVM/HARlUziK0qQSEnidNrDdHNUEhn7+xKkjuP52Os7KROfs1Gr5rYH1k7PxnLT5GibwzDxm1YaqSFqt+dgKXwNQurI8DZZOB367ovJTlF5aJZX7rQrHv4xUJDSiM5f3dRSm7hJ3drtozty8eTp6Pw9uNLAja1gQineV2SpG9cX2fPhmJO4b7oCNx+AtISXTH1x0ajLGtu6NBZFTWulmwvC+6LXlh0Xa2wr+Y7xxrZawsQv1NhWhc+C90+GbXIRxcfpRKMy0VyWva+h43Mk3rhG2QDQGRwNp7PRGcHSVczXdcyFFWN7g2gsoPdGhjcZxbNK4t/YDjahxCT+aVkSX9gsoeoB0VxvS8ZrQ1MxX9NzkXR5omsuLylL7+F3v3onc16WamwbXgdUifjgihynoygK6sb4XkG3d/uwdBVrJSExKk1GH/nkJbg+wweeOFHK8y+3TN6TaRbqlFRlIKpV06eWXKMx9WTJSfxZMvEJAVJWY1sAOLdYn1kS/8pGF1c3e/j+x9dKfZ35mo72YPrncRgmfitNV01LS63xKNTneIzPhW03mlMXndMlK3WBQybx/XSoptLRdSu8l41cHyM3MOw1VeHz/87QheMx1A0NdVPHwImjP++GTb6LYKArvf1F94lkEp+8u3HzGdv18V//yvN4+dZeeW8yQ5WJX0BkKKST+KFZl7iZW4aaaVrnN7Yt94ZB6Zh5SuIXStV73BxpWvIu3kk5XoKJn9PoV1RnGPA6/4fvfRgj18cfXbqfe3x76OSmihYbRoo1DARG8FxNT3GXgSBhmEzi08+nFtIpOuI4ytA4ZNIny2BXjgEb9e2q3Z4d59ub+fiL7e4IihJn4rfGMPH3+tFrPHKihaapSU2cbJxO1ChTpqwk/v7AwVs7fTwtQfdUmq6SC6+arsH2/FzmJW9qK5j4F1aauLs/wNDxeIkmkN4QBkJUTmiom1lJfOEYIEjGJ9E29LORYOcnn8/xfCgKYul/2edzveg1ZZsBpFhjW1OSxJfgdILGtvHvQhYTn94zx/YkcTqJ7yN/P0Jj24assa0bbdiQcd7OKbune02R/jAyEcNZURQoipIap8hoIMNbUUIu84yMpJvbfbQsPdZY8dR8DZvdUQxxFGsgTEl84R7bHrhSJN1S2CPmMKJz7HgsM8lG857O0MUfZDQ2HLl+fNPO0KAqwRi90jR5xYRMDVMby8y8szfA2aV6qq9KpeOjT1++j1//0lv477/nIXzbg8ulvMZy05rZvG/kerBdv/QqvznLmNq9ijYSy0ziz9V0dGdYTr/RCTZ91lrl4WbOLtVxrz3kze6nqT94ZR0A8MFnTpf6OvN1YyY4ncrEn42alp4KPohhAfIkRq7PA3pFk9dDx0PNTJv4B2Xii0n8aZAY3i26LaATO0M3qKwO0TlAdB3Uwsa2QPzcU1XSYYM6ld5eIpN+4BAHP1hPrIZjbh5eFQC2eyM8d2ULL9zYKfeNSlSZ+AWka0HDNtuLf6EpgSttbJvFxA8TjKYuMvEp0VvuTZxKCefrBpoFk/gin5h2LIs8xkxUGhTD6QSlvo+caKFl6Xj9XqfA8TlJ/KbJUyyi8ppEnVpIJ/HXw4WCjLtJz7PVSaerCBGQTuKHCIHKxD+wdvp2rIKCdtezdkq3ezYW6wY3KgEhJSq5/keuh57tcfzO//SfPYZf/evvl/ZdyKqg4Uz8HBNfhtu6FPLwqyT+bOX7LCiXFc4fVVvlbUYSdoSqNwDgwdUmGAuSuGJy2ZFM2N0YE59M63wmvi5L4oc/i9c8mfCxRloeg6Gq3FjMShKJ70uTbAaQ+kJjW17tIkx+ZEz8uhn/Lvg+g+uzlIlPGxK25wsNdBOb54nKGBk7vyVpuDp0ohR2hOfKYeIfsbHtdtfmG7lAUM0lYt/4OF2LY4CK4O/K0I3tHi6uNmIG9KmFOhgDNsNxL9l7gM5Nf0wSHwiqpGSb7UXUHbmgyzwrjU8p2pqh4t+/cEt6jHgNABEWBAAuZjS1JQVM1fE4nbOLFUrnuGqvb+N/+djX8eTpefzdv/hYaa+z0jRnVoFJ97QycToAJfGnY+LzgE2ZOJ2Ca6WyRIbSmRLvH2cX6/AZUmufaehTr9zDtzywiFMlVlMAM8Tp2Gl+eqXy1TDT+F9xnkHzUdv1o4anBed0ZAqL0ism/rGQ7zPc3h1wPFdn6PKgDp0z6pVYMwOcDhBHKVHg6rDIzEpvL/HeCXa0sQdASOLnj/9U/T4L5Gll4hdUwHXPwumkTfxMnI4rSeJPiYkfmQMGmmZ6l1qmkevzhoENQyv0mGSSsmaohT4bJesVRcFjJ1uFTHxZso+UZQ4QkkWmU/M13G+PwFg0GN/PSfucnA++5Mn0PhAZHEkTf4mY+BVO58Da7dn890eay1k0ys41T+JLruUkfuf8cgPf8dCK9Lmj720SpzMuiS+vTLm0Tib+OyuJryjKBxVFeV1RlCuKovyM5N8tRVH+ffjvzyuKclH4t58N//51RVF+sIz3d+luG//uSzf5z7d2+3B9hgsrEQOczmXeJmZ35EJREGscSM9xfaufwOmMY+LLzfIkE19T081o6WcjdlzaxHc8P5XWlyXxXN/nCXwy82WJo54dsF9NXc3F6VjJhsFikzEvbfSLPzuuzw3TJBM/ib0jU1ccn2VM/JETpbAjPJd8sT90vBSb/6Dq2fHmkksNM5YQoyoA0fBumvqhk/9FNXQ8/L9fuxMb+4Bgc+pCohLp1EIwptEGd9+OM/GbkgbC1I8nqaVGfBPjre0+fu2LN1LvQ6a+7WIlHF+zjDY613/1fefwZ9e2cTPEA4kaSZop04bOg2NM/GAuNQ6nM8C5JXlz3Eqz18u397Hds/H3f/iJVGXtJLXclCMepyHaUC2zsS0QbD5Oy8S/tz9EzVBTDbMnqWky/mUizE2Zm4AnwnXMpiSMVKbe2u7j1btt/NAzp0p/rfmagfbAKTSuTFIyw7dS+WpKNtfFeQatwWImfoGwIWMMA0fe2JaQLJ94+S6ubnbHPpeI06mY+JPRRmcE2/N5GK49cHhIg9ZxdB0QTgeIb+AQTqdi4r87FCXxw3uCRyZ+4AONG/9pPdwdTX+TuDLxC0rWgC9qbBv/Ndb0bNN6ljidqEw/SEoW2TUKWLEhE79gGjBt4mdvaogSk/WPn5rH6/c7uROudojfydJyMzAHks+x3bVjaABRJ+drsF0/Zv6TUXFSYuIvNUwYmoL7ksnvZpjETzZsIg5w1dj24Nrp2VhOoA3mchis2z2bmzwkWdNNEmEdsjZ5RFkJBjeJN7bNY+JLvg/39geoGxrWSm7wNU0piqIB+CUAPwTgKQA/pijKU4nD/gaAXcbYIwD+GYCfDx/7FIAfBfA0gA8C+Bfh801Un3ntPv7B773CNzkvrwebh0+ciioiuImfY9Z1hoE5KyaWL4bm583tXjyJP46JL+Bj0seMSeKHjxGT+GTou4nkjyHcp3VNXg4cb2wbPo/kODFx1pQw0amSLZbENzSefgiOSXPzAaFHgOfzdFU6iR/H3smS+LqmwtLVVGNbOr8NU4OmKpmJPfHvD8uoTzaBTeF0hM12UsMqhr87in77pdv427/1NX79A8H1cmunj4srcQP61HxgKNHmdd/2Ypsq9Pno/DPG0B66UpTHUiOO0/nYS7fwjz7x6thF8Mj14HiMc+azNjloAv7fffdFqArwO1+5I3kuP9XDhMzOcSZ+3cxvet23Xez0bJyrmtoeW9H8QTbHm6RWWoGJP20jERCT+OXidKaZXF9vD3EqRJOVpVZttkz8O3sD1Ay10Jz0sJpVn64/eDVA6fxQySgdIFj3+gypdHbZSvZXqjQdNawgiS+yzncTJr4XVn5SaKtIEp94+slzqguBmr/32y/j1754Y/xzhWtHRamS+JPSrd2gIprCcO2hw4M6tEbY7QXjfV3A6fSdkItue3yjvWLivztEcyOax9MasigTnxC2s6jYq0aWgpIl8YeOB11Nd53PTeJPoLHtx166jY/8/qXC750US+JbWqFk30gw5In9Om4Bkmpsq8vxIUl1hi5P1Dx+soW9vpOZDGGMcfxOlpYaJtywma+o7d4ohjMQRSWdouF2rz3AasuUMvRVVcGJuTRHH8hO4gPASsvCdoXTOZAcz0d76EqS+EZuEj+5YdMIDbuuZEOKBm9ZE+Oksr63A27i5zDxJd+j9sAtNVE2I30bgCuMsWuMMRvAbwH4UOKYDwH4tfDPHwPwA0qwKv8QgN9ijI0YY9cBXAmfb6L6pnOLAIBXwiaWr91rQ1GAx07O8WPInM7baO1ITMqlpomFuoHrWz3caw/5QjyLiU9muZmH0xHS85qWLuGln5PsfHo8KUjiCya+JNVPj6HEvs4T/en33xu53Mil5onid0zW2LZuqvEkPk/ry018x2Xo2y40VUkdk/w+cryPFf8eJk2moNQ2OEZRlNzKHrEx3mFTOskmsIsNE/siTkfYbCc1psDEfzHkORK+gf4cVKXEjWxCy0VJfDe2MWHpKlQlYuL37WDBLMfpGHxRBQCboZH06csbue+Xnpuq4bJCCTT+P7TawvnlBm/US3LDXhfJRnW0EfXQGBN/XH8hStJWJv7x1bRQMytNE7bnz8QUpoXoNHA601rM3t8flr7xMheOF7PYeAGC+8fZxXL7adB6aNpNlz/1yj08fWYe55fLr1Kiudm0ufiDiok/E7WsdPXsboyJ7/P55uIBkvhZ6zti4tuuj5HrF6pqIT+oYWjS6txKB9etkIf/VJjE7wxd/h1UFAU1Q+U4nbqpRoGTcP54V+hdViXx3x1K43SC/y82AhTzWJwOT+JXOJ1jK1kSX1ZSBRAuQ25acya+YGSYiQRhnn7vq3fwP//2y/jV564fOAlIZfoLIRM/iyEbe79CmXnD1OH5LHezwfcZHI/FmfiGiuGYKoPAlHdiSXwAeC0DqTNwsk0BEjUnFbn4vs9CY1eeduZ4nE5kyq/vD3N5jSfmLWy00wP21c0uTs3XUrglIFjMVY1tDyZCTiQTSQfF6aiqgoapSa9/eg2xEW6WouRvEqcTTvIyyvLrpgafpQ3a/YHDyzrfQToLQARR3w7/TnoMY8wFsA9gpeBjoSjKjyuK8qKiKC9ubm4e+A2+52yQ2Pj67cDEf/1eBxdXmrHvbZTEz773dUeOFFVwcaWBm9sBE/98aOTJk/hiA9kMnE4RJn54Xelq3KAPnk8s343fpwMmfvp9OX6E8OEmvmTB0Xc8/jtrSapdpEx8Q4PrM/45Zc1vxZ9tz0cvTLInTQ0zURnTz0jsNywtkcSPNzWlsnuZ4kn8w03YBokmsEtZSXzhXtCSNGmbtF68sQsAuCuY+DfCPg8XEyb+YsNAzVD5sb1RPIlPzXgpKCCrLiAtNUx0Ry4/b9thBdunX8s38em5T8zVwveQjdNpWTpUVZGe2yFtHCWT+OF7HcvEN/JxOrcrE//YKzK4yx1/l8N55yxQirRxUDZOJwhVTAdbcq89lPaqmqRaNR2MzY6PHDTFLtfk5r29pnhd2q6Pr761h+9//MRUXo/m1nlN68vQSJgXVZqeGmYam7rXt/km5tCN0IjUuL7Id5zWe8lzSkx8mocUMvHDuXvD0qvGthPSrZ1gvvXk6ThOh9ZwdUPjOJ2gsW0cp7MeonRWW1bV2PZdIm7iu3Emfs3Qcnsukmg93J1Bz5XKxC8oS9ek7GtLYuJbuoahK0+s8yS+0NhWUxUYmjIWp/Ppy/fxd3/7ZZyYs+AzxMrei6gtpI1alg7HY2NfM2DFRqgBIL/kTMY0Dhr95g9QI9eH4zE+wD5+KkjBvnFf/hnJbM1N4jeDgVk0y/cGDnyGzCQ+pXrui0n8/SHHB0gfk5HEv7LRxaMnW9LHrLRM3vi2LG13R4U2ao6DXr27P7bpFJVCJg32uZohTX55PsNuX45OamaYYgfC6WT0siBTqGbKb69k/id3+d+hJr4sPpa8MWYdU+SxYIx9lDH2LGPs2bW1tQO/waWmifPLdXzjNiXxO3ji1FzsGNqszduM7AxdnkAXdXG1iRvbPazvD3niTNbYVmxaGzW2HcfETxvv9LMsiS/idFxfxsSXJfEjhI+sQS6pLzQ3rRsaVCVurMpS9sleA3SMkahuM4VNjYHtxZLspCSWjl47eWwz0fBs6HixDbf8JP7RTXxZEn/geHzzrz1wgt4KiUaxZTa2vbc/5Al8MYlE/PgkTkdRFJxdrOPO7gCeHzBiZZsl9J5l1QUkaiK+NwjuvTQuvnRzN8awTYqSUyd4Ej8bp0PG5ULdSCUxaVGeZKHPUWPblfFJ/EHOBsvtsLy7YuIfX3WGQT+TZslmG81FZlGFSfc02UbaJBWtLco1pRhj2GiPcLJsE98Kfl+zam57Z6/8pthkVkwTp0P3dgpOla35GZn4g8T8otJ0RJV04rxpt+/wTb+R4/O54kGY+LwXojSJ7/P7RJH1Pa0DmqZW4XQmpFu7fZyctzjPvDN0MRQCtzVDw44MpxPO4SiY8vBaMxbG/ezrG/i5T7w6tc9RaXoik97xgkAZ+ZVW2N+taBK/amx7jGVqqpR9LWPd1QwVjMmRCbLGtgBtEuTfxH/+D17Dw2tN/Prf/HYAwKW7+wf6DDR5aVl6dOMac9HFmPgJzq1M9JljRo2uZm5q8PeWSEItN02szVmZSfxrm4G58GDOApvMXrFpIHHos0xaSvWJTSjHpX1OzlspE9/3Gd6838UjJ+Qm/mrLKj318uFfeR7/16deK/U1JqG+7eK//BdfxP/5yfz3Spsx8iR+emIe9EOQn+sAqZG+9ncPgNOhFHPyezsag9OhBEcywd8eOqUvsGeg2wDOCz+fA3A36xhFUXQACwB2Cj52InrP2UW8fHsPA9vDje0e30Qk0X0+bwOzO5LjvS6sNHFnb4D9gYMHyMSXmOWOYNDTtZUcc4oY71ESP35c8PgcnE4OE58eT+/Pk+F07ChxRknsWGNbyQYvHR+VMaab3wICE9/10bPdFCIHSG+q0WIraS63ElVow0S5e66JL/x9nnGbJc9nQaO7BBMfiMr820MXc2FynFR2Y9sXbwYoHVWJkkgAcGOrj4Yp79NxdqmBO3sD/nuWb5aMT+IvJsbp7Z6NB5Yb8HyGz72RXVkTJfGJiS//bnZHLl/Qz9f12DkExGsuPie7sNLAE6fmxqYoG6aWy1m+szeEoSmc3V/p+EnWz6QM0VxkFlWYlBKTbTRPUlFz8HJN752eDdvzcapknE5rSp9Hpmn201hpmVPF6eyF491igarXSYjGnuT9v2wNqiT+TEQJa5qDej5De+jwoN7Q9fjYz3E6BeZYeTgd12N8XnIQnE7T0qvGthPSWzt9nF9qoGnqUJVg7ilW24pJ/Lqp8e8mhXLu7A2gKEEvJHFT548v38f/8/xbU/40laahbmI9GPmYGuZq6TVDUrQengUmsTLxC8oy0s1qh5k4ndCYkKTP6aYtGixAyNwfk4rf7Tv41gvLePREC4sNA6/caR/oM7SHAe5B11Re+j4uXTJyRCZ+uot3UrJNCsvQMjc1SFFKKFpgPH5yLjOJ/9q94LMnzTZRZOKLCyYyzmWceiAwmFZbJjflB7aHvb4zBqdTQ3voxn4vZG48ekL+/tbmLOz27dJ23xljuLbVS/F/j6O+9tYebNfHp15Zz/19kMGeTuLLb7Lc9Jec6yyczm7fQcPUUiaiTLqmQlfTFTTjcDr09++SJP4LAB5VFOVBRVFMBI1qP5E45hMA/tvwz/8VgM+wYMfvEwB+VFEUS1GUBwE8CuDLZbzJ95xbwO3dAb50fRuMxZvaAunEuExi4lfUg6sN0P4lJfHlTHxfksRPM/HFhrWahGMfJfGje7CiKKnUvu2y2H1aU1Ve3ht/vgjzY+TgdIKEfHTNNy2dNxUFIlxcjImf+L1yjr0pN/Edz0ffTqe+xeelxRClIhpJczll4vsxA3e+ZmQ3tg2NB0U5XBKfPl8siV+Pm9jtgZPCxAUIoPJSHi/e2EXNUPG+B5awnkjiX1hpSs3Ns4s13N0boB/+LpNGRcPS+JjYkSCCSEns3XbXxgeeOIGVponP5CB1KICwNgan0x25HI0jTeILpbOi/s5feAy/+xPfnfn6pIap586J9vo2FhtmbFOm0vGSrJ9JGaIK0J0ps8eB6XH/52rF1hZHFQVtyjbx5wqulcoQpULLTuIDQZXINJP4BwnMTEJUBTZtJn5gIFYm/rRFc3Gap7UHDhiL7hcjwawjnE4eLpNEY33S+6EQDM1DerY3FoHITXxTr5L4E9LtnT7OLzegqgpPUQ9dj1MzaiHCEwjOIc3F6Tq5uzfAWsvCfN2Inb/+KLhe3Oo8veMkbtAPHE+ozlUxH+IB80Tr9FmQLyoTv6BMTW7iywZnulnITHk75MUnF8WWns3RJ3XDRq6KouCZMwt4df1gSfxgoRLcsJI3rizZnp9K4uc9JgunA8g3NcT3BsQXGI+fCkx8X2IsXVpv48SchZWcdNtqmNDbEHbEs9Lcok7O13hj2yILBdrZ3xA4+lc2ugCAxzJwOqstC4yVl8hqDwPGcJE0wKz1Qshi3us7+OLV7czjqBlNEoU0XzPCZkLx65JK1rNwOrJF2W7fLsTDJ8kbXvtQFcQS06J4+jjxuH2Jefd2V8i4/1sA/hDAZQD/gTH2qqIo/1hRlL8cHvarAFYURbkC4O8A+Jnwsa8C+A8ALgH4AwA/yRgrxcn8pnMBF/9jL90GgDROh5+z7JdvD10pU1lsCnp+iZL4+Ux8Q8LEZyzoN1KciR+//ojZSXI8H4ZwnzbCcuDU+/J8ztTXJIl+UpCQj+7fyebpPN1gZJv4tEBKmvRxJr6bMuaD542Pu307QGQkq+WSjW1HwgQfyG+UTeb+SvNwvEzO6U8w8YEI5SWryGlZQaq9LM70Szd38c3nFvHAcgN3hST+9a1eCqVDOrtYx3bP5hvjzUR1RENM4g/Sm/SkRf75A3Zpd+Ribc7C9z1+Ap99fTNz0UTnkHA6WSZbd+RyI07KxBcm7KJ0TS2UoAwa22afm85QXqFT6fgo6MdU/jmiXkzTZI+TOiMXNUNNVQFPWhw/U3LimYI2peN0aFNiBkn8afbTWGlZpSM+RVES/yDz7aNoVkz8oS2v2K9UrpLkAJpfUVX90ImwGXVDg6mr6Dvjv+O0bksn8YNAjVjhvdXJv8+T+Vc3tdyQY6Visl0f6+2o99h8PZjvjRyfh+dqifVHPYHTWd8f4sxiHTVDw9Dxuf9E88thVTHxjpNo0g9tP9a/ba4m94pEeYlrZJqqRpaCsow07maQhdPJaVTrer7U3AtuGNmmgOv5GDgRC/jpM/N44173QCVYYsKPFtxFkvgREz/dKCYp3phQTOJnNAAVJWss9vjJOQwdH2+F3cZFvbbewROn51N/L6pl6VhsGLizFz2emuZlMfGBwLC/FzaqJTN/HE4HAO4LzW3f3AgqCLJwOoQnKMtkp8n4LBaLB9ULN3bwyIkW5iwd//HlbFpKVnInq3ybUkVZOB0pE79n814KRZR9X0g33iQljUsgwC91R+47zsQHAMbYJxljjzHGHmaMfST8u3/IGPtE+OchY+xHGGOPMMa+jTF2TXjsR8LHPc4Y+1RZ7/Gbwua2f/TqfdQNjWNvSNFGZB5OR24EicjJOsGyAAAgAElEQVSv04s16KoiNfFjTHw9zcQn31xPIHCSJicZ7FIT34ub+KYmpvrlTHyxmS69tszEH9geGsLCJomsko0NtUSflagZbfz3KFYm9BOJf1LExI8a2zYk38PAdBWZ+InGtnU9J4nvwtRULDeNQybx0+iZ5XAsont2e+Cm2PENM2iuOG6j/zDqjVxcWm/j2YtLOL1Yw732MGxgH6ClHs0Yw86GCyUa61IVD8LvWdasl7TUpEoEm/8OVlsmfuDJE9gfOPjarT3p69P9e7lhQlOVzNRbdyjidAyMXD/2PeY4nUMaLdSoPAuH2B46pTdMrXQw/coXruHf/tkN/vO0Nlrqpoa6oc0EpxMgg8q/DqP5WLlm6b394F5ROk6HJ/Gn37SO+pScnYKJv9oyp7peIKTFtJL4dB7H9d6atAYZFfuVyhXRBqhibzesdDy1EHyXktiMuqFxrGOeaO6Q3ODXFMSS+ACwOWZTzAn9IFNP45orHVz320MwFt0vg6paN+bVieetZmqpcOrdsAdJnYeCwsrecH45rrqi0ttP7WQSX8C65uFVSbQensVGf2XiF5SciS8vk8szfJLpR5IV7vpliZirlAp5+uwCbM/nC+giEhN+fIAbc0MauZ6A0ynQ2FbYwSLVEjdDmbKS+ADwegKp43g+rmx08eTpbJQO6dxSnadZgMjUzkt/nFyo4V6IFLjXDv6fh9PhzXAFLv4b97tYm7MyeY/cxC8p+UKbAzu9kZRzfVzkej6+8tYuvvvhFfyFp07iD1+9lzmZ2ekFOKhUA8IME59K1rOS+DI8xW7fOXgSX4LTySuftSR89c7QBWN4J+J03haaqxl4aK0J2/Px2Km5FPqiPqaayPF8DB1fitNZbBg8gXxqvgZDU6VMfFfCxBePIxSONi6JTyZ+YrNY19SY4S9j4svMeRHhw9n6kk2I3sjl4wqQxtbYblChoufgdGiinFwg8d8HZ+Knf888rc9NfPlxySqcNBM/aJQtqwBrDx3M13XUTR39Ak3QkqLfh1hpcCZEJRCLXpbEJxO6DC7+y7f24PkMz15YxumFOjyfYbMzwrXNHnwGPHJSPs6eXQw2uqjqLMnEb5jR+af0o8woXRKS+LTxutK08N7ziwCQ2ReH5kRNS0fTzMYNdUeRecmbGwpGTlZj26IS50W+z/CR37/EfydAvAKy0vHQJ16+i9/96h3+c2c0vY2W5aY5VROf7tWdoTOV65DGwLL5sPf2A3axrF/HJMU/zwwW6Hd2B9BVhffqKlMrTQs7vZF03CtDhI+bFhNf14ImhVQVNg05ng/XZ5WJPwMlk/h7iST+yPVjfkXD1I7U2FZXVbhCY1tgfEjPCatcTV2tkvgTEKGyFkJEZYDadWJzfBFzWzc0GJoKU1PRt4O+jXf2BjizWEOd1unh+aZA0rAAcqnS20vdocvXtoGJH64JDDWszM7f+KU5lu2liRBlqzLxCypg4hcz6/LwMbbHpOWsNcnzi6KBgcrCnz4TpNBfvVuciy8m/GjBPY7hNHIjnE5kJGS/z5HUxA/+nJdilSXxHz3ZgqIArycW8de3erA9H0+eyk/iA8C5xUbMxN/oDLHcNHNLih8/OYfdvoOb2z2sh0n8XBN/Lm3iv7nRzUwwAuBN7ook8W9s9fCnV7bGHieKntcvEdkzCV1ab6Nve3j24jL+0jefRnvo4rkr8maGu315Sn4uNGiSN1rC6SzJTHxTk1ah7B0GpyPZ3MubtHNDWPi+0+SjMntmp/eEafwnJX02ZNUToro5vGFFUfDgahPzNR1NS4ehKdKNKlfKxI+Ok2FypEx83nclgQdJ4HRsj8UMddlzBe8hOi4Pp5Ns4NYw9Vha3fb82LgAiJsjcZxOEs1i6Ap/jv6oWBK/l3EcNbZljMENF9nixH6+FqTeuxLDvD0IDPaGoeU2QVvfH+D/k1QVySoN5msG5iydpy6lTPyC4/Vh9OLNAGf2vgeWOHv5zt4Ab45BwvEk/v3guGSz4UYsiR+gPGRGOZWy7/Vt3lhxdc7CqfkaaoaK61vyvi70u2haWgqRJEpsOC1DKkRM/MNNh3mSy/FwvzPEL3/hOv7TpXv83zvvzIblb2tRryNSJ6OfSRkKGohOZ07WHbl4/0f+GH/z117Anb3BVKoN5qaEn7nXHmK1ZU0BDzQ7Jv6dvQFOL9ZiG/dlaaVlwmcR5qZs7fYdGJoiHaPL0nxNnyoTn/fHqkz8qSvpcURJfMLpRGadqauoG1qh6kqaoybnC5qqpJL44/BUjseCJL6mVkz8CSjZW5FwOmL/Sqr+1VWFjx11M5jP7/RsjFwfpxfqUQ9IChiF57XIRk+lt5c6I4f3yRw6HqeoWLqKVpjEz0OZiuvhMnuXyVSZ+AVlSZP48jI5MhOGElM+QBikf+11Q8tNuNOEmJKOD6400TA1XDqIiS+UdXNDfswFZ7s+Tw7XeWPbHJyOjImvH46J3zB1XFxp4ht34uz/y+vBZ36icBK/z7+A1zazGb+kP//YGgDg829s4t7+EPM1XcpgJs3XdVi6ytn7jDFcud/BYxkJRiBqrJtn4r90cwd/9V9+Ed/3Tz6LD//K89zkKSJx8nCcufhfvr4DAHj/xWX8uUfWMF/T8R9fXpceu92zsSwx2FuZSXwbC3VDushLpoTFxywdoLzXlDHxXS8XzcA3+YTvOyVDqyT+7PSec0HyN8nDB6J7etY9mhb4WUbQ+y4s4Zlwk0CWuvF9Bp9F6XlNVaAoCRM/nCgcPomfwOm4cZxOFhNf1nA3+Zq268PxWGxBntz4tt302FfnKWYqWQ1NbiMLpxMm8SX3Y3puSlb3bY+PWaKalg4/RNPIDFwyXGXs3PbQxVzdCHj/OWPnb375Fn7qN7/KGxOSKBWWNLzPLNb5sW1Jk82WZLymTYij6tpmF+eW6lhoGDi9GCxw1/cHePN+B5oabEDJdHLOgqYqeCOsBkwm8cV7bHuQnXRWFAVLDQO7fZszZFeaQSPYB1dbuLbZlT6uPwp6HtQNLfN+zliAKeM4nRo1N4xXYgBHSeJT2b7Lx1rRKGpXTPxjp77tcUYyMN2+BStNc2qNba9udLHbd/DHlzfw1bf2+FypTNH3vHScTnuUi7mclGjNNYumdXd2B1NpaguA9xfbnhIXf69vY6FuZmIny9B8PbtpfRkiw682xY2KSoEi2kBwDiiJT/itoePHEI91Mx9pTCJfR9bY1k3idAok8U1dlZIeKh1cyTDoXE3HTs+Gz6I5fsTGFwNHGnq2x0ObZxbradRnZeK/Y9UZury31iCB2Zqr6XB9lutfejETf7rzhMrEL6jAkJDhdGSp+jE4nSwmfoEkPk3CVVXBU6fn8cqd4s1tgxRhmMSniWmOIU8pRc7ENwo0tiWWlMjEN7I3NcT3pihAK2EEfOuFJbx0cze2C3Z5vQNDU/DwWnbSnXRuqY6h4/Pk07WtHh4a87iLKw08sNzA50IT//RC/iRaURScnK/xJP7d/SF6tpfJwwcC82rO0nN36n/uE5fw1k4fH/72BwAArx7gXIuTh2k2qzqoXryxi/PLdZxaqMHUVXzXw6v42m05Azng1adN/CzTbbtnS1E6QHD990P8Acn1fLSH7oHKey1dS1XQjBwvluxNKi+JX5n4s9N3PrwCQ1Pw7MXl1L+pqhI0H8+4h7UllUSi/sF//hR+/W98O4DAkHYSY4nH0il7Q4ub/TRRMGLp+WDhIN4fo8R+MomvphvbJp8rA/Mjbi7QY0URlk0012u6FtvgCtBs8e9FurFtPk5n5PoBE99Kf78UJWCLjrwIpyNL+Yn9YGRJuSw8FxCNoXVTz53M04Lx82/Eq4qIz5o0vE8v1nB3fwDX88PeGGk0DX0m0v/+Hy/jx375S5nvoag2uyOOpKCxbn1viDfvd3FhpZFpbuuailPzNdzc7ofvMZ3Ep99RewzKY6lhYrfvYIuS+KGh9NBqE9cykvjdUdAjSFEUNCxdWiE4cn14PsvH6bhR6uYwEpmqUV8DMeU9naaplYpr6HjYHzhRQ7KMpuRlaLlpYWdK7PEb28F355//tffi6TPzHFFVpqaVXL+/P+QoyzJl6iosXS0dDyTTnb0Bx5aVrVXem2U61+Ze3zlQYGYSomTutCQ2Tq00XZm6CkNTuKm213egqQoWGwYMTcHQ9SK/wjhEEj/JxFeVsLeZB0NTsNI0CyTxA5yOoStSxGalgykZBp2vGfwc0By/bqqxn4O/C0K0V8PAiMjEp/NN49m7iYl/e7ePF27szPptlCrGGLpDFyfCNdDQ9ngQLGhsOz6UIK6Hp43dq0z8gpIy8d0snA7hY9I7N0njRHxM3k6PLOn59Jl5XF5vF2IY+j5DR2icSSZC3kQ7maqn9GARE9+QMfFzPl87LGdOsqjff3EJOz07tpB/7V4bj5yYK1RGe24pmADf3h2gM3Sw2RnhoTV5spCkKAq+97E1fPHqNt7a6eeidEgn5y1u4r8ZMvzzcDpAgAzI2qnfaA/xjTv7+OvfdRF//4efhKIE6Jmi2uyMQAGXg5j4Vza6+JF/9cWplJwyxvDCjR28XzBNL6wE+CPZNb2TkcQnxE6yDHina0ub2gJRslXkWtNnPsjCIgunk4dmqPHJQfQ4jtOpTPyZ6cnT8/jGz/0gT8wnVctpfJWH0wGCTQBVSLMnTXAyzzXBeDc1FY47nokPRE1vxeOkSXwhaV+UiS82tqUN6GQSP8LEZCfxRTQbqZYw8fu2xxt9iaKf+yMXns8yK6MsoTKmb3tyJr5giA8lSfxo0iYx8YcB6qZhaLmTefo+fy5p4vPNDlkSf8jH42wmfvT7fON+By/c2D3yJu1mZ8TxbvO1gC9/Z2+ANzY6Y8ews4t1fi00rXQS3/EYbNcPUX7Z97bFhhHgdLo2mqbGN3EeWmvi1k5fmlLr2y7/PbYsTZqAoXNI9/s8nM5hk/h1wcSn8ZxQLdQro2pse7wU8G+D7yk1OJxaEr9lYqtn55ZnT0rXt3pQFOCDz5zC7//09+Dv/eATpb8mN71LXsxu90Z8s69szdX0qTetczwf99vDqTS1BaKN0+0pVYnsHhBdOQlRo8tpiSfxD4lqq3Q0iUjH3b6NxboBRVFg6VqI04kn8YukrHlj2xQTP0riNy0dq63s9T3J9RgMXYGpaalgz2Hl+wyv3SvuFbyTFCXxI5wOLVWsBBOfzHwgWBP0bRcf/8odnJqv4cnTc7GAEWOMz72LVGu8U/SLn76Cn/iNr8z6bZSqoROElSnIFG9sq/LwUd64EUviT3mTpxpZCsoy0onbgS3H6USNXNNfdtvNYuIXw+nETfwF9GwPb+30x77/nh00zqSbW81QoSpRMlAmkQsFBAOdpiq55gWZUyI2IcLp5DHx0wgBADwV+6KwG/jaekfKrZbp3HIwAb6928e1zWAj4KHV8Qn+731sDX3bw2v3OoVKdk/M17DRDgZsamr3aA5OBwi4+FmD/J+8vgEA+MATJ9C0AqzQ5QOY+FvdES6uBJsVB8Hp/NGl+3jhxi7fkS5T17Z62O7ZMRP/3HIDtuunGv4yxrDdG0mT+LQQSLL/d3rZJr6MMU2bALLXyJKsQmcwprFtkgMORKZSlcSfrcadt6xJvgwHliVDS6duuPEeS+Ir45n4mhJ7fNZx9HMMp5Poz6KrqrQJtudLmPhe0sQnTEz0+a0EasqWmPhkgNLmSD9jTKX3SVzTLI5uUBkjNLaVPNccR6o40iQ+peClOJ1BME7VzfzUFpn4z13ZiiFv6DFJw/vsYh07PZsj2ZKGd5M3V4zeE93vCEl2WG11bayGE1hFUXBmsY63dvq4ud3PRcIBiBlMsiQ+ENxjr2x0eQNfmSiJv90dcawDEJj4PgPe2kmn8Xu2x+dDTVOO00lWMMqqtmiedngmPrFTXZ5ipfOfZLS+k6UoygcVRXldUZQriqL8jOTfLUVR/n34788rinJR+LefDf/+dUVRfrDM98kY4/fx3b499XO03DRhu35ub6lJ6cZWD2cW6lNncs/V9NKT62KPr7LVsnRcXm/jn/6n1/Fvnrs+lde8tz+Ez4Bz08LphPPe7Skl8fcHDhamnMRfmHISn9b0VRJ/NhJ7n+31o+uNQpNiY9txSGPSwPGgCTx1ksjEb1k6VufGJ/HtMEhj6AqvID2qfv8b6/jgP/8C3toe7wu90xStw8LKS2FMr+kR/x6IfyfrpoY3N7r4wpub+GvvPw9dU7nJT6YurY0GJTa2HTresdokuLM3wM6UAgezEq2pKMiUNPF5j5+c+YwYfpv2Zn9l4hcUJfHpYmaMBclCmYmfw4B3PD+WUuePkWwSiOolFqMAsDZPyYnxk66keaAoCpo5zeAAxLhQ9JiGmc8CFgdFUq0ATier5Pyh1SaWmyZeuBE039vt2bjXHhbi4QPgPMnbuwNc2wqM6YfHJPGBCK0BoFDJ7sm5mpDE72KlaWYayKS1OStzkP/05Q2cWahxPveTp+dweb0jPVamze4IF1YaqBnqgZKahGeaRhL/M5eDjYo/98gq/7vzoSmU3Jja7TsYOr7UCKoZGhqmht3E92C7Z2OllZXET9+YKT15kDS8DKeT1SuDPybR9R6ocDpvBwXMTPkEbhwTX1QSkwNEO/laAqfjSHA6esx4T5vqsuOCY9VUEt/U46l+WXMtR2DiE6InmdjnSXzhuk8i4mw33diWJtZREl/Ou6d7MX1P8pL4NAb1Rl6KPQ8I7N+eLeWh8yT+SMbEdzBf1wNUzBgTX1MVdIYuXhbwYL3MJH4wxrwWNnFPGopUgSTe48jE/9K17cz3MU6O52OnZ/MJLACcXqzj+Wvb8HyWi4QT37cW4qZE0Wd87V4H99pDfPuDaUwVabFhYq9vY6sbv2c/GG640wa8qN7I5ee3aenSBAyfN3GcTrSBQxo6R0viNyRJfHp+Moze6Ul8RVE0AL8E4IcAPAXgxxRFeSpx2N8AsMsYewTAPwPw8+FjnwLwowCeBvBBAP8ifL5SJG667/XtFEe3bNG8cBpInevbfVxcnQ6ORVTLKje5TtUT02oYvdqy8JW39vALn7mC/+OTl6diatzaDebA00riLzZMqMr08JtBEn/aOB19qiZ+Vmq70nQUYFOpsW1U+UHrtpHgcTQKJ/F96fkkXGU3NPHXWlYqjJaU4/kwVBVWONefxH3lpZuBV3KQHnrvFHVHLixd5esMcXygjWyO1Ukw8W/vDqAA+NFvOx87bmB7sYBImUz8//XjX8dPHqPk+/r+INiYmkLgYFaihP1a6PMN7KDhtaYq0DWVrx3ycDri+rtsjGBSx87EP0qap0xZugqfReaFrCEeKcLpZDW2lTDx9WyDCABPtYgmEU+VFWjUQzchkcVLJURZSibxAYw1L2SNba2CjW1lJr6iKHj2whLncl0Oy8SePD2f+Vyi5moGFhsGT+KrCvDAmMa2QDD4P3shMB2KJPFPzlvo2R52eza+8OZmJpJD1GrLlKbkR66H565s4fufOMGbPj11eh5v7fQLNwvb7IxwYs4qVNInipoIT2Oi+4ev3sNTp+dxfjk6H/TnWwkTn5o+nl2Un4ulhokdoVGd7zPs9rOT+Lzp0Sidhl88kIkvaWw7Jolv6SoUJWrACUSmX9Lcq3R8ZOlqdhJfssmaJVOX4HQ47z6bic8b1opJfImp7khS/YCksa2EiZ9M4vs+A2PR5oLOcTrx9z8S2KIkS1fheIw/p+2lTXxdC5p6iTgdmfFOjyPWvOwYek3aVBs4Xoo9D0Ts352uzcekeGNbSuLHx8ahEzBU52sGGqYG12eZzcjaAwff+dAKVAX43OsRUqc/8qAqaf76mZBF/1pYbZXcSKTqINqwZ4zx+91RTHzaCKBS0uC91PikfWwSP+Q1N0wt1aCQNlo+G1aVffuDK5nPs9QwsNd3sNWNIzIIfSfj4vdG0YZPVqNhSmYRjsjSNdQMNVYaS9dLXjPyPMVM/G7cxD9Ihc7bXN8G4Apj7BpjzAbwWwA+lDjmQwB+LfzzxwD8gBJcNB8C8FuMsRFj7DqAK+HzlSKxgma35wjIpek1tgWmgy25sdXjFZnT1FzNKLWxLa15poUf/IUf+xb8zk98F376Bx6F67NU9WUZurNLc97pmPiaqmC5aU6ViX+Q/lOT0HzNQCdE8k1DNK+Rhf0qla+GpfN5wa7Qg6FmBOu2WBJ/THUlKavSmubPXQGns9VJf5f+VKjOJJyOoalgLB2OOYwoiJesTH83qJ3wkcQ/1xMmvngOaZ3wgSdO8L5QNLccOl5sbjkoEZfy+r0Obu9Od/NlozPE//2Hr6XuiYwx3uh3GqHOWYlMd87ED9d5tEbL65FGEtfD72oT/yhpnrJFJgLd9PPK5KwcfEwWE79uZhtEQFSiIWIEFurjLy6SjFmctfAl0eLWjJn48sRb9BgJTsegpoQ5SfyRk5mEev/FZdzc7mOjPcS/+7ObsHQVz5wZb5KTzi3VgyT+Zg/nl7Mb9SX1vY+vAUBBJn5wzL/+/DXc3R/ir3/3xbGPWZuz0B66qevky9d30Lc9/MCTJ/jf0abF6/fGp/F9n2G7a2MtNPGLTsr3+w5PwJd9097oDPHSW7v44DOnYn9PC5ZbO/GB7DZf0Mg3YJabZiyl2h4GTeuWm3JmqtjckrQ3CB5/kDR8FhM/zxBSFAU1PZ76aA8dLIS8xkrHU0ESPwunE5oKBZKBpoSJHyXxBSa+rsZMd5r4awnkjvh48c9pEz/Z2DaB00n8OxBtCNBx9JxJHBB9HrGZbhIrZ7t+bFyIjlP5eNq3PelGlhE+LyGvZOY8EPzORjyJ70qfa0Vg/44kOJ2sRkYcu1E3UCeESsaib3/g4vxyA+89v4jPvbnF/75nu7wZqyiqMIqS+PHryNBULDYMjjro28FEc6Vp4o373UOnJ2mDVzTOaRGjKsCDq/kGIKVEZeeD7rF/8voGFhtGLl9/qWHC9Rlubvf5JgsQ/B5WWxauSfBufRGnk1FVSOGFOSv6fS7UDez3BZyOJKxwEPGmwyMXW52kif/uSOIDOAvglvDz7fDvpMcwxlwA+wBWCj4WiqL8uKIoLyqK8uLm5mbynwtLHHdFnM70mPjh/adks3S3Z2N/4Iz9DpehlqWXysSnDdZpIZDOLNbxvgeWsBbem6axUL+1O4CqBE3Pp6WVpoXtKSTxg7Sjj8UZNLYF8lOVk1SVxJ+tmmbUu2ivb/NNo5pBTHyqxFRze16JGtpejKdOCpj4Pmfir81ZGDjxFPcb9zv48K88j8+GwQ7C6ZDHIquEPYg8n/HeeTtT6m1xnBQQHaJ7irjJm0zg14W1Af35w99+Ifo7gYnfnVISf7MzQt+Zrgn8R5fu45f+5Gpqjt0Zudw3nHSokzGGn/n413nVyCxFY8Fy04SmKhg6fqx/G6c25MxnxPXwux2nc5Q0T6miE0oGwdBNL/75sUb8WFG2l8HE1zV4Psu8ifdsF3VDiyES5iR81yzxJL6QNsoqQSeJXCjS2CS+5DGUQjhMEh8Anr24BAD4J//pdXzqlXv46R949EDc8nOLQbPUq5tdPHSABc1fee9Z/ODTJ/Et55fGHnsiRBv9m+eu45mz8/i+x9bGPobSj0kc0qcvb8DSVXznQxFmhkz8Is1t9wYOXJ9htWXlInuSevXuPv+zaHKUoT+6dB+MAT/4dNzErxkaTs5bvJSYREn8M1lJ/KaJHeE908bFSlYSX8LEp898kHSQDKczymh4LSqJZtkfuO8KbvLbWTU928TvDl3oEqSITEaiYS0gmuA5THxpEj/NxHc4Ez+J04k3trUTG8oBMz8f80PjTzK1QZsNYiUBHzPD63wkwekA8c2RgGOf/h6oqgJdVTjyKqtihXA6XpiWlGF3mqYGS1ex3bWl43hWY0ae/qzpUfpaMuFmjKE9CDbl/vxja/j67T2+wTjIqDQ4OV+DoohJ/PT7Xm6aPL1LKau/GN4/n78m5+L/1pffwt//3W9I/w0AT47HkvjhPfbiSnPsfYw2XWWfiX73b9zv4tsuLqea1osiM2fgeFhJbLw+tNrE9cwkftjY1tRhu35q/pRk4gPU3DDe2NbU1UNvoEbXQpTE7wyDtGebb/y84+/tsl9eMlaYdUyRx4Ix9lHG2LOMsWfX1sbPr7IkJun2+g66o+lutNA4L8N1TVLXt4PvzCyS+Msts9Qk6EE2zSepZoEF/aR0Y6uHs0v1Q2O+DqOVllkIz3pU7YZVZIv16Sbxo8bm0zFaaI5frypsZ6KGqaPLk/gRvsnSVQxdL0ria2phnM7A8TgyWZSmKvA8wuloPBghVsLTOpbCKITToXl4VmVnUV3f6nLjdVoVNcdJSR8pjtNRY/8XN9aeODWHZ87O488Lvg39e9/2Yj5ZWUx82/Wx3bML9WX4/9l78yhZrrvO8xt77rVXvV1PT3panzZblrxiDN4xiMWettvQbnqAQx/c3Wegh/b8YcB0MwzLmKVp9p3pBtzgM7YZvIMsG2RbXiRbkvWkt6reXltmVq6xzh8Rvxs3Im5EZlZlZuWT8nuOjqpeZUVFZkbeuPd7v7/Pb5iiNVU8uHklSOGLfrZbNbo2/uqxVXwuqNLdS/EhDup717XCtSpbx2ZssPHr4Rd1Eh+7S/OMVHowaMeT+CKcDuEyhEl8W5zEzzGjO71xYhzVUGGJwR0m8VOawZFCREKUHZZVcpbJxO/R2DbNxL/zwAxymowPfeUCji0V8SOvuTH1OCL5SfwWzm00cWypd1Nb0r6ZHH7vh+7vq/kSJfFNx8VPfPvNfRkCops8AHzu2TW86ubFyMRv/0wOswWtr+a2dLylAXE6hNJRZKkvRNNu9Iknr+DGxSJuWUm+H0fmCwkm/sVqGzlNTsXjzBc0IS+6F06HvznTxGoQM13Y2NYUT/J45WJoFjL9pppc5TMm+TR+9fO519ThM/H5SQQZ8WoM2+Yz78OeLnG0myJLySR+rFxPOMAAACAASURBVEkuS+LHcDqsMa8iSuL7PxM1tgWiDYPTTG7Afz0IpxNvDEuiTTVKXxUFx5IkCQsBNkCE0wH8BE98DKTN8kpeiyBU4upYrs9rzqt4+bEFeB4YF79pihE/uipjuWzgUjBxFmEiFosGS+/S+PbaWxZR1JVUpM5HHr+Ev35sNRWbx+4VJd7E9435Xjx8/7H+fU+0qcI/zwcyePhA2JwcQKKPybGlopiJb9osJVMQ4NGAEHPFXweVvBZj4js7TuED4XyvbTpY3+6yz3C9be2Z2bgHugDgMPf9IQCX0h4jSZIKYAbAZp+/OzTxi/Ctlsk2WsaVxGfNvDNCLcPQ2eAzc3QPkvhLJYM16R6F9mpzTNRLaVQ6tzF+FNJiaTxJfDKOxs7EJ1TemJL4bSvdJ5hq9CoafhK/1vZ7qlH4z0/i+zgdTZEgyxLyWjYikdSxHOGmDM2fm11/jrcYBCP4EB3N32gjmeF0iPSwyyT+kxdDf+DFgNP5zc8+hx/5s8fY9/HeivzXiSQ+52v9yGuO4WPvfXVk/ZXTQ99qHEl8uk76QToNUzQX3ooFNy+P0MQnAsi4n6tIfLVsjkx822Gb50bM+xXJ5tbvL3YTfzdpnuiDhlR6SwqT+P5Fx3bYBUk1SfITmalMfDX5FHJ6WLojUqNroxwzLnKaDLVPw1XUeLFfnE40iZ/N0Rcx8XUlyQDn5XleogyKl67KuPfwLADgvzx0YuBkyqG5PDqWi47lMsbusEUm/k1LxUS6PE2UfuRN9rbp4Ox6E/cFz5ckSRJu31fB0300t6WbwVKQxN9smYmErUhPXqrj4GweSyVj4EH7//niefy/X7/Y12NrbQuPnt7AG+9cEZqeh+cKuCBg4h+czaeapHMxnA6VEqaZ+PQ54K//WttC2VATDUGzJGTi227PSXsuhmapta2x8V2n2pnyWnZj2354+ACgK8kGsixlz5nqqiLDjDHsgRQmPo/dEWwI0LHJ7HcC1j2/oawpSSZ+HM1Dx3QSOJ1klQDdN+g6FzW2BfzJNW2KN1NwOnR+tNGWmsQPNtXIJEjjXC+UDGw0u+zc4ptu5Zwa4aYDnHGU08JSW8EklG9STZxFSh62unZqKo/Mc0nyk+XJcw5TksTDXyrncP/R+VQT/9RaA47r4alL4s1fhtMph+Mk9YDpxcMH/PnAfFEXVjzwmzEvP5ads5grhmMfj/YBfBN/o2kmqsOaXYf93RLh0WJzkzScTjyJv5u0qyRJKGgKqi0L9Y6NG4KeO7W2NXaDeA/1GIDjkiTdKEmSDr9R7Udjj/kogPcEX78dwD94fie/jwJ4Z9Dv6kYAxwF8eVQnmobTGddGS9bYMUyd2wh6QM2Pv7HtcsVAo2tnrhV2o71qGD0uE9/zPJzdg34GCyV95JgnIOxtM3Ymfr7/6vVhKAu7O9XoVQyY+GFfHj9MkNOCxrYc4pEhEnuYtL2Y+AynIwjpxY1awisbsSR+P+t1kb55sQZDlXHDQkHYc8V23Mww5TBVa1v4yjlxhehOFV83PX2pjq9wSJbtjh2Z60VxOpTED5j4sXl43FvQFRlyEM5ojYGJT5veLdOBO6aeHUA4Fldb0XH/Si1EGvfjB1mOi7/7xqW+mjNT9eMkNMzlk/g5TUYnQL3R+jWOUheJPq+zeS0zGD0KTZqJv5s0T0TDKr0l6czEj+J00hrW+DeJ5JuexsTPxdADcdGNgZckSajk+2sgRZPpwg5wOlEmfn9JfP45sk2NlA9B13ZhOV7mQve9rzuOn/3uO/DKmxdTH5OmQ3PhIubYYv9J/EFUMlS864Ej+LnvuTMTG8BrSbBTf24jPT11+/4KTl6p92zKFBozBpZKOjyvv135Jy/WcOJgxWcGDzDJvbbdwc9/7Gn81j+e6uvxn3n6KmzXw5tTNjsOzRdwud6JDJoXq21mcok0X9Cx3bXZ75DZFTeESJTMjON0+qm64EXJX7pxWY6P8ug1aY+jWepTE3/iZXDs9ri2OzbrYt9L8YQ9wJvl/OanBMtOJvF5c16cxCe0TRynI7PJBjPdI41towx+IJmwVxm+Jw2nk2xozpL4jssq2njxFQ5t00FegNMB/Go4WnynJfF1xcfpUO+Q44JKHyA0K8IkfvS8KjktsdCvM3NeDTnoguuBDOKZvMY2ETebNGm1U3n+1Ny2bKjCe4h/zv7YvsVVGj14bB7PXWskJuG1tsXuBU+sVoV/c73RRclQIyb8kfkC3v7SQ3jbPfuFvxPXrStlYfN32mgpG2rPRvSzGUn8G4N79pn1kNnpeZ7/WgbjOKusik2gGx0biiwlGhfzOAUff7a7qXBeV1n12E1BtV+NS+KPq2nqXimoin0vgE8C+BaAD3me95QkST8vSdL3BA/7IwALkiSdAvCTAN4X/O5TAD4E4GkAnwDwE57njWx1xxvLfmPb4D0a00YLjTWjZOsCwNkAxyLaOB21RAbWMDXujRcSXSOjXqhvNv3NpXFXUSyWDGx3k326hi3ajB87Ez+4XsbVqDELuzvV6EVM/E88eQXLZYOhcXOazJL4ND72u7natlzh+s6vdHVZhSAFIyJJfMIqUrDF8aDKMjQ17DW10ejixM99Eo+eFgcz4qq1LRa4fPJiDbfvr2ClnBNuxv3XfziFt/7m5/s67m713790Hu/6gy9m9kIcRNe2Ozjxs5/EY9zGQMtyUG1ZbF0TJzrwX9N6JJ7IT5MkSaxKmMZ7SRrdfftaPUy+d4b0mvUjGgvjYyKfxO9n0/NzJ9fw3v/x9dTAEK8GS+KP1/AWieYSRZ3D6dhhX8O+TPxgPTyT11j177g0aSb+btI8I5UReyM7PXbY0/jJ8WaC7PE9cDqNji1cCMYXpGmixDHfGLfQA6cj4tv7Sfz0AcZyXEhSsqliTlNSk/j1Ppq/vfr4In74VYNhdEiH5kPz96YRJfEB4Be//y685nj/G0bE/uUXOucC9q+oGdkdByroWC4z+tPE43RY2r9HiWy9Y+HsehMnDswMbOL/xaPnYTouTq81eiaUXNfDH3z+DI4tFnHPoVnhYw7P5eF5IT8QAC5utXFoLt3EpzJJMrI2gwkMn/DkRaYVf761HSBtDFWG64WDOEv2DsjEp8a2U02u8lqy/wEpXsaZJd/EFzPxs3A6orS+IjDVncB4j/vAmhLicqhiimfYx5n5QGjO03guSVJQNhx9nCVA+MQxammNbfNalIkvQuAA/qYGPc1eSfxnrvgTyVv3ic3jhaKBzabJfV6j51XOJRsz1jk0Sp7hdJLjHZ/Er+Q0yFJourcycEGEpknbzFsoGn6/E8eN4MLIQI9v1J66Fprej6eY+Gvb3UgjWcDfsPnVd9yD21Jeu7h+9wdfil/4vrsS/05j7P1H5xJVIXHxOB1REh9ABKnTsVx4Xmjei3qcAP74XtSVSMoqfn/rpmCeBlHRUBImfrVtYbvj//1BqruuV3me9/ee593ied5Nnuf9QvBvP+N53keDrzue573D87ybPc97wPO8M9zv/kLwe7d6nvfxUZ4nfebLOZUl8Qu60vMaHZYIv5Q2Hx6W9gLHQloOKlNHZeKzsXjMOJ3imJL45zb8seTGxfFWUVAPqVFz8akybW7MSXwK6dQ7Fp69uo2f+tATO04996OO6UCSdt40fardifyKh0+u4U137mPhCPJnTK4Kr9CDhkDqmOJNf0WW0TQduMG8ZKFoQJZiSfzga9oosAMyg66EyI6L1TY6VjiH7aUf/MMv4T1//GXYjounLtVx18EZzBfFPUkeO7eJM2vNyDU/Kvtso2HCcjx0hsSQX91so2u7kf5I5MPRpmCc6KApcqKRLft/HxtreV2NNLadK+hojwiDd5W7TsaJmaGq5Wqs0vVKrYOFog5J6s/Ep3tyPz0YqafMZOB0fG9VkSUWKOPHBUX217ymk36ujutBkSWUctme6ig0UXeW3aR5Ri09jtPpscNOO71xxZsJkvI90jnbKbiGci7J7hWJJfG5xF3JUDIno2Fj2zgTP9v49/E5MRNfTUdR0CbEqBp7UhK/FHSMnxTpqozZgha5yZ/NSOLfts/HG1DKNE1rjS4MVUbZUJkh0qvJzdPB7umJQzOo5FXU+mz81DJt/MUXz2OpbMDzgG9eqEV+7nkePvTYKut8/vdPXsYzV7bxH15/PLVi4XBQ/k3NbTuWg42myZKqIrHEa7A42GiaKBtqKiZBCRiIrRgTf9BkULyJdRpjO66cFjLxPc/b0QbCVOMVj32JS4Q7S5MWpMV5xbE19DghE59L64uS+JbrQVOkxBisyBIz5S0B9kwNTHI3siEgTv8n2fnBpoCcnsRPbWzLMfGbppg3CoBxQwEI8S30N7u2g29d3saR+UJqAnqxpGO90U29j1dyyQo3uk+VcyETX4jTaYVmvyxLmCvobFxqpTDxgRCnk5YuXQiqqrZaFjabJhRZQiWnsgqQOBrvdGDi33mgwpj8ca03uru+J84UNOHrXDJU7J/J4c0neuPlZvIa6HKNm/hH5gtQZSmSxKd5C4USigI8Gj0uHg6g6kW6zruWsyucDuBfwxeC+xX1EqAk/riRH1NlixaOB2fzqLasgTZghyFJkpBT+2uiuFN5nodz6y1hGGQcIozYqLj49bbF5nDj1LhwOhTmGT9Ox3/fRs3FJ8No/En8gInftvGHnz+Dv/3aBVzkwkLD1IWtFr6+WkVOVVIxoFONVhQIaVsO3sLNQ4wAjdm1HTYnpTlgr3Rwx3bESXwOR1ky/E3h+aKONW7tvR5L4hOZgcI0luOy8Ei/WKvLtTa+eGYTH/jY02h0bZw4WMF8SoNq8g5oPtqxHNz/Xz6D/+8bl/v6W4OIjN9h3edqbeonEB6vZfmv1WbT9FFGppO4l9NGL8PoUGPbPppN53Ufr0LG7EJRHxkGb41L4o+zuS0FWqrtGE6n3sGB2TzKhtpXqJPmVfHNAJEIpzMZSfxw/kdrfJ+JH0WCp1FSAL9HnCpLKOrqWJre85ooEx/YXZpnlIobEr3MOiM1iR9tJkgKk/hpzGVLnMTPJxODIjVNB5oixRrO+siftJ1YSgoZMZxOFscqzajJaXJqidCom7+VDBVzBQ3HlooTN5laKhlRnM56E4slQ/heHwxMHr5ruEjr210slgxIkpTaPDeuJ4OmtncdnPGbOvaZxP/br15AtWXhF773BADgG5xZ5Hke/vPffQs//bffwNt/91E8ebGGX//Mczi+XMLb7j6QekxiuFKykSbZB7OS+AXCVoQm/nwpO+VTNFRW1gX4Kf7Bk/jBuGBRr4xszBaJTx+3LQeW470Ymh9e1yKzWTReZjXmjktX05n4ihI38ZNMfN5Qp6/jZj9v9JNURWYNaZnpLmiSyxv0aY9LYneSVQI5LbrxHZ8Yscfp/sTJCZqKFVJwOnQOhiqnpmYJp/Oty3Xcvj+d6b5Q0tG1XbZQilcIVPIiJr4FTfHRLCz53YOJD0T7dbS6dmoVAZn4adcRVW5tNLvYapmYK+iQJIktVLe70TH71FoDuirju+7ej9XNttCYWdvevYmfJkWW8M/v+w78L/cf7uuxVLUwGxuDNcVnvPKVBfFQAr0GcXNNVME4k9fgeiE/ny+d3akKusI+q1ETv/9xYarxiEyF/TM5bLVM4UbPqJXVJH0YWm/4z2uvkviifk/D1HbHRqXPRvLDVCkF2zVsndtoQpGlCAp0HCKU2ai5+NWWiZwmjx0zU9RVyJK/PvjU01cBjAat80ufeAbf9sv/iH86tY7ve8nBoR9/qv5Em/tzBQ0PBDx8gHqZOQHi0b/307ysF0qqnRI04eekFLhcLBmRMXAjwcT35+oM2eG4bO0tYtqL1OjakCTgL754HgBw4uAMFos6tlpmJNyz3ugyY58+31frHWw0zcjcaliicOlO73OPPLuGD3/tAvuezGE+vU1m90ZwvwOS82e6t+di2KR+qmMYTsd0oCsyKnkNbWu0THwAQsz1dscaSdUQva7xxrZXah3sm8lhptAfmYE+N1ut3vcO8l2yenKOS/78z79m8pqCju0mfExDkyNNp//yy8/jJz/0OPvecTyoQRL/xd7YdmIVZ+L3aljjm9YCJr6dksQPOmGnDXjNriM0dstGf4arbx5Ef99QZXgeEmgHUjcFp2PabiqX3XTEpelpmxpAtLHEqPT621fw+ttXRnb8nSp+k/fTU+KJ+2xBg6ZIPdE4a1y6UsTdF+n0WhMLRR2LJcNv/NfHNeV5Hv7oC2dx7+FZvOGOFRyay+MbXBL/1z79LP74n87i7S89BEOV8f2//c84da2B/+0Nt2SWrq9UctAUCaubvnlPWJ2DWUz8IIm/FbCnL2y1Mh8P+GmJCBO/bWMmP1h5rxEbF/rF6Rhc+pgSvtMk/mQrrytwU8bLQRrbZjHx+SR73Oxnj4k0vxUk8R03gTMDfPOdHmfZSYY9Ncl1eiTxFTnZANcW4HRog4s2ptMa21LDYDJm03E6cvDz9NfZ0GTU2zbObjQzOezzgSF+casNXZUTVUFlYRLfQiWn+axMlsTPxukAfr8O2lzMatxL41UqTicwWDYbJjYaJuYDVFg5JYn/3NVtHFss4iVHfA7sN2JVUoBv9qX1DRmGJClZEZKmuYKG+aIhrNA6vlzGc9xCk+EBDWpsSz0KBDgdI1llAYRJsa7lJhobDyp+bkXIvnrbQn3MKe+peovm7gdYEn/8Gy05VVypOywRcnGvkvjzBR2KLOHadnbgZKeqd/amh1BBVyBJGHna7ux6Ewdnx9/PYLHYH35zt9pqWWNH6QCALEso5zR88qkrzLwatom/3bHwh58/g++4bRmf/0/fgf9TgJqbajyisMUb7liJIO0owGhyKL0Qkbizxrb8nJv+7lLZiHyWaB3eZiY+4XRCXDP5Ib2q5wFqVOvi3Q8ewWxBg67IOL5cxnyRqjbDY/AV/DQfpfPJ6o24U9G6dqep8j/5p7P49c88x76nzyvvkdGx/R4ihGWOJfFzKlRZYu//bEGHrsrYJ+jjFJdfre8EPSkV39QfUUr+WgZOx/M8vOnXHsHvPTL8zDIl8GsxE/9yrYP9MznfD+rjfjdQEp82eCYIpwMEa1HTQddyE0l8vnr+sbObeOTZdfa9HeB0ysbUxJ9YJZj4PXA6hpbBxE8xuYEeTHzBQqPfJH5DsAnA7/6KZKbgdID0Mpg07nEuYBWLFJr4o5uU/8o77sG//87jIzv+ThW/yZ/N4JhKkoSlkoFr9R4mPpeuLBp+s45eiaha22RceWrO0U8D3XMbLXzvvQcgSRLuOTTLsA2fe3YNv/kPp/DOlx3Gr7z9bvz1j70CS2UDdx+aSW1oS1JkCQdn8wync3HLN/GzGtsS+57KBFc3WyzRnya+J4SPtNlBEj8Fp9OrzJtuFkC4iBg333WqwUT3ANFGa2PgxrY7Z+JH0TZy5GeAz7FXBdVeKte4VsTEp6953r3lJDcONEUWMPH9x+mRhVKYxPc8L3WDl9IuNAnshdNJM8Hp7/vVEshkupMhfrHaZgkdXpWcyhqfkeodmxlHhYwFXz22mJgramwx1TLtSHN5XsS2T6vIIXb9etPEVstkG5c0L2gIkvg3L5dw18EZyFKSi9+1HdTaFmtCudeaLegJPj/p5uUSzm+02PvRjG34FDKY+KUETsd/LI27XdvZdRKfrtlyTkU5pyGnySyJP21YPlniTXzTcXGl1hl7Ej834iQ+NaXLql4cpWRZwmJJH2kSfy82xyRJQkmPVnCOQuc2mmNvagsAyxX/XnC1R7XvblVt7R0+ciavRbjawzbxHz65Bsvx8OOvvalnkGiq0Yp6ILzlrv2Rf88Fydq25QzU2NbzPD+JL1jfRZL4wRxv/0yOhdA8z2MJ+DhOh87Bclw2f+wHaUVhhhsXS/idd78U73/b7dBVmWGxeC7+M5yJT+Y9jc+jMB53m8Svti1WwUrfA9HgDB17s9lN9ZEqeS3i083kNTzyv78ObzkRvSZEynGNbYuGGlTQjYiJX+8wPGT8GrxU6+BSrYMLW8NFf3Ush3kWPE6nZdqotS0/id9nj0R6L6qCJP7jq1X8/iOn2fdUwTyKzaNBxSMvqULSrxoPrxldjZr4XduNrIFt1/8cF6cm/uQqmbgNcDopCS7a6eVFRsagjW27tl/2JUziD8DEj5sf/O6vSCyJzy1wqSlf2m51WtoybVMDQOoO6otBS2WDNbtpdG2sbXczJ+9LlVzPlMx6oxtJVy6VjZ5J/GrLYhgDmlz3SuMT5oYY9ncfmsGFLR/b8MdfOIvlsoGff+gEJEnCkYUCPvtTr8Vf/ujLU1n4vA7PF3AhwOlcqrYhS8jcOadUz1bTL6tbb5g4spBt4pcMld1ECGkzMBOfYbbivTJ6M/GpUiee3J1qMkVGXbwhYScoyx2ksW1849QR4GjiZn/YZDabiZ82BqtymOynCYgeSeJLkb/DH1eRo49L4nQoiZ9k4ncsF7brwfOS2BogmDiZoYmfZtIThi6NKQ9E71V3ZCTxKXF4qdoWbsTTpI5P4/tJ/DCxAYjvg7W2j76j18JvMmbBtF1YjhdpLs9rvqhjJq8xIyX585BXvNkMTXyGkuE28zuWgwtbbdy8XELRUHF8uZzg4lPSa3FC+sS84/5D+BcvE6N3jq+U4LgeSxiTWR9P4sfNNVGvigq7v/nH6FhDaGwbvKe0eT6T11ANmqZOmfiTpbbloyVp82p1q9V3P5Nhid/EH4WaKWiBcWq5nBspE3+v8IP+Qn34CBYS62fQY/46CuU0BYslfWSceFI1wMHthWgT9xXHFgCE94Fh6VNPX8VCUcd9QQXcVHun19y8iD/+1/fj229Zivw7zfm2Ozabk7LqygzTud6xYbsem3vxiiTxg/vJkfkC1ra7aJt+YILCNhSCJJyOxnkxlHrup7k0IQFLhoJX3LSAH3rFUQBcg2ouzf/slW02zyFzn3j9/Nzxr778PB76rS/0/Nu9RL5ULzxRmmotC9tdm/lTVa6vFIm+3miaqUQHClXw2jeT66uRfV73fatG109r5zN8rN3qGuf9xNcVzwYbMKLK392IN+f5BD0hm/cPYuKbhNOJPtZ2XPzUhx7HL378GdaHanvCGtuGTHyZa2zLV8VHQ8hd24HFfR9vbDuqZtEiTU38PkWGhBnHZujilzAXMNd42QyZkBw88hk8NtptFTLxcxpaptOTldU0nUQCUI89p7jImOSNl6wEIh1LzMRPb2w7DpzOpGq5bKBpOthqmqyZVVYJtJ/ET0/J2I6LjaYZ4RxTE8csVVthU1daHPUauC9V/fOghPzdh2YBAB95/BI+9+wa3v3gDYkeDFkoDF6H5gpYDXadL1TbAWInfbjSFBnlnIrNponVwPzvlcQvGgr7bNENbHAmfrC5Zw2G0+HL8upTE/+6EG3Yxif5aSzGNOmKb6bzN3pRyl5TpIjZT0a5iInPpwJ4zicvvvGWCKcjYuKH5nw8iR+vJEg25jW4JD7dY9LuDZR2AdKb1tK5FlJwO0B4ny4ZKg5lpFAZ+7dpppj4/jnwVW48wkGWpUhzal7xJtVzBZ9PKmouz0uSJPztv30lfvy1Nwl/Ppv3mfGbTTOCIyCcDm9gn15rwPNCPvu9h2fxxGo1cs3R5vGkJPHf/eAN+OFX3Sj8GT2P5676SB2G09HDybcsCZL4nXScTiSJv9vGtnrIwAXAFj7jbpo6VW+1TB+HQPOdjtX/BuywxDfzHoXIlElr7D0OLZV7V43uVPXOXpr4ykhZvqyfwR6hkA7O5kdv4retsTe1JdF1864HjwAYbhLftF08/Mw1vP72lb5MwqlGK1WR8R23rSSQflR9WWtbrH9ZP0l8Sq6L+gjxQRda51LA7cJWK4LHoTS35bjQVCmSxN9mSfw+TPxONMxAmmfz23D8febqNu49POv3hAiOTc+Hnzc9eamGJy7Uelbi9xLhWXaKTKHkPZn31djxXNdjxmoUpxMdV15/+zIeundnfSkKQcCoGYRgfbzO8JPWjutho9FlFIb436AqimGb3vSarlQMoYm/UsmhkhvMxK/GHvvhr13E6bUmPA/YDq4zut5Er2WtZeF3Hj4d8UJ/++FT+OCnTg7y1PrWdpc38QOcTqxPlq7ETXwXVgRh60FTZJQMFZbjpVJHRqGpid+nQiZ+2MBSksTJQoBM6+gHjjUJFBkZwb+JjO6sCTmlCnohdVpdO5EANGLPKa6u7UJTpEhyOq9lN3ZKqzQwVDkziS9J2QnLF6peHqRBPvOtq6zEM6sZWa9U/WbThOcBSxyWYKls9IHTsRgPngyo3iZ+FHNz16EZSBLwf3/qJDRFwrse7N3QME03LRWx2TTx9KU6LlXbfZWlzgfNfJ7v08QvGCFOh55rvKliL6U2vO5hCuU0BZ0AM8JwOtPE5kQrLakz6Cakpvi9SCLsecLWcAuBOE6nXyZ+GtKMP54puBdRctxxk5sLamzjIL5pbDvJTYEcl8TPMvFp8UTImbQkPh076z5Bx791Xzmz4odPUomqZhg3nUvi19pRDnNBV4WT0HrscfNFHY7r4Uqw+ZrG/Ad8szptM0+WJcwXfWNsq2WytBUZ2Hw6lBqVkfl9z+FZbLUsNjYC2QvSSdNNSyVIEvDcNX8x02QbIv5r6Tf4TZayNrtJzBWrNOuQie/2rJzqpUIsiT+b11FrW6i3p41tJ00dy+9LMceNAWNn4o8w0QeEG8t7OadejqEih6m9bBhdymkjLZk/H1Qb7ZmJPzcGE79lYnaPkvhzBR0lQ8Ub71iBpkhDNfG/eGYD210bb7xz8vqvTRWKghv1tsXmyoU+kvi09hYFH1QBTodM/Oc3W+x3KzmVJaotx5+r09y2a7usMqTRtXveI2gcintDC8UoTsd1PTx3dRu3769gvqizlD+d0zY3ntF6Zjd9P1zXY8fkX8+L1XZfpj6/LqZzJXOYjGz+uFlJ/IfuPYj3v+2OHT2PJcfZ5QAAIABJREFUMGDkhDidEaTHNxpduB5wNOiHmEjiXx2Vie+/tkcXimh0bbY+vMyS+PnUJP4HP3USf/nl59n3LQFOp2M5+LXPPMs2NCmwSNdtx4r219zuWPhXf/Jl/NInnsEXz2ywf//Ek1fwP78aNjkepiI4HY1wOm4k2GNoSiRQ17XcxNpckaWxNb7nNTXx+1Scid82HeRUJbVpmyFoXCVKP5KycDrbweJclGIOy/6zLxq/oV4KEz9l18iMXcj+OWTf6KyUFGhOU1L/Tj1oLNEPZuWFprsPzeDQXB5//83LLIl/NKWxLeAvjDaaZmrlBd3o+AUq4Ryy5E+qA5xOIWlgiXSx2kbJUBliomSouHmphKbp4K137cdyuXfjmDS946WHMVfQ8IGPPYWL1XZfbNe5oIHk8xv9mfgLRZ0tMnecxNeiG2FtlsTvhdNR4Hn+pG2K07k+lNdCU5pXuMnaJxOfpW56JfHlSMkeGeXRJH6Sid+1XVZlxYtvSGsJmPh03AiHX/A3VVlKJPFt14UkRR/Hfza6mSZ+tMQ3FafTBxOf7tO37y+nPgbwP3804RIl8WkM5CevcYQDNb2Ky98QDe+1lJi/EDTqzu/CWFss6Tiz7qfsaYyXJH/yyKdDT19rQJbCqq57Ds8AiHLxaQE3KTidLOU0BUfmC6y5rSiBVslpkXmQ63pomDZK8SR+DBcXn7DvRMzEDxb3lbyGa9tdmI473ZydMLUtn2k8xyWBx87E10bH1gWChs66sqdz6qWygY1Gd9eJTpHiG6XjVMlQRmri9xPmGaUOzORxqdoeGRLA8zxUW1bk8zdO/YfXH8fv/9BLkdOUvlER/epTT19BQVfwqpsXh3bMqYYvmpvWOzabM9I8MMsozQo+8GMt+SSH5/w16Opmi6XfD88X0DIdOK4H1/PxmAa3JuARjr2QOmkmPn22KP1/YauNlungtn1lLBQNxttfFyTxaQ613ScyzBJ4EQ3TBg0fvFf00G99AX/4+WRzVs/z8PFvXmbHanA9+YiLXyOcTnA8/n3abKQ3tt2NCJ/TJJyOnk6U2I2uBhVrYRI/eg2eZEn80eB06O/S9xQ42lfJoZLXYNpuwpv8n1+9gE89dYV9TxtTfDPlv3j0PC7XOnhPgHmi4/PzdHpOLdPGv/nTx/BEsEbhg6dr211crnWG3r/EChpDE04xrymwXQ9N046sVQ1FhsmFnf0+b2HgzXY9qLLE1iPj5OJPTfw+FSbxw8a2aQ34gDBpy4t2cnRB00G6gYjMcVqciwYnMlB7Ga4tM1lWHn9Ocfll5tFLhBaraTtN3bTGtplJfPtFu9CVJAlvvWs/vnBqHU9cqGGlYqTiFgB/8uB56Td3UUlZiUuci2Q5Lpqmw0zkQZL4B2ZzkY0sQur8q2DQ3qlmChr+45tuxZfObmJ1s53Z1JbEJ/ErObVn0ufIfAHbHRvVlhka6QMz8XeO06HfizfCnGoyRRP/eBKDJrv9ogsY/1KAyslk4rNUvICJzz0uC6djxUx8XYDTcQQ4nQh2h8PykCzHi1QRANHPBkvipzDxgXDBkTb+0e9mIbnIjL09g4dPIqSOqGomPgZ6nod6245stBVSUjnxx1Hq/0LQqDuNid+P5os6M7LnI0niqIF9aq2BI/MF9nrcslJGTpPxxGqNPYYmyWnNZCdNx5dLOBXgdB49s4GVihGpnCrn1Mg8qBU0OC7FGamGCkkKTfyOlZznDCq6hum1nMlrrCF7ZTquT5RCnM7eJfGJtTsqUSO+vdRy2YDrRZEOw5AdzFf3as3Qaz69W53baEKRpUwc3Ch1cC6PjuVGmmIOU42uzxXfK5zOLStlvDIw2Sv5/nrK9SPP8/CZp6/h244v9Zz/T7W3ojmf43rs3m+ofoPZrF5w4ZwpO4lfZHg9HXlNwfObbRaaODxXQMdyODKDFGHi8/O49R4V9DQOxec4qiJjrqBhMxh7TwZJ7lv2lbFQCpP4FGJrREz8pNGaplPXGrjjZz6BU9e2I//Ov4Z0n7MdF+sNU1id9bXnq/i3//1r+Oy3rgGI8tk3W9EkPpnF/P1zs2my5P8w7wsU1GGNbYNEdi989aC6tu2b5lR9xbPvbcfFqTV/3jv0JH7wmt4QBEfpdb9S62C2oCGvK8Ieia7rYb3RZQ1qAb6xbfi4D3/9Il52dA5vCiqT6Gf8/ZPWUH/+6Hk8dm4Lv/qOewCE1ybfEDp+ne1WjVj1Bs3jPQ8JJn68sS0QrqNtx4WqSFxvrqmJP3GKJ/E7lssQOCLltKRpHaYfk7+nyBJ0JZneB8Iy+bTGtkDvJqSiSX1PE99KmkFksKSVFGUy8VP+TqNr7Sm7c6/11rv2w3I8fPaZqz3TN8tBAiCNNUqleLxxUDRUtC0nNRHFUDKFAU38WtJc/9evPIqfesMteMmR2czf7UfvfNkRZsb1jdNp+siIXk1tgWipYy3ozD44Ez+K0+n2aeLzm3bxRphTTaZYEj+2OTsoToc2cUWoHD7JrisSLDdk5zsCoz9k4vM4HQeG4FpSOQwO/W01Ys4nU/2iCgFFjm4uAOEkhpck+azPju3AdPzXzBB8LuizQAuOdJyOf/zszXP/Ody2rw8TPzDBDUHVDI0DNOnsWC5Mx02Y+GlJfH4hMcdM/Hbwezu/1y2UQnYlb+L7nGbOxL/WYCgdwJ9znDgwE2luu97oopJTd51CH5duXi7jzHoDW00Tnzu5hrfdfSCSfqvktcg8iC1wYxUysiyhbKisgVycf7kTFbRkY1u6J0wb206WCKcT3QAacxI/I9QyDFEjvr3UUo+56k41aA+aYatoqH0ZXDvVuY0WDs/lM3tAjVI0p6eeV8MW3b/2CqfDayZ2z9iNrm13caXewStvXhjK8aYanfj1GfkVkiRhkUPNiLTW6EJTJOE6kebIBa4CSpIkHJ7PY3WrhY1GF7Lkf75aphMJ0vBM/HrHYnO7XhugWdg0vwLffy4nr9QB+BtY/L/TxoIwid/HGLe61YLleDi91oz8O98smrwiStCL7nvPBZsMa4GZzXsPdK40btCcm/5fzqkMp6Mp0q4DGbzyuo9Xocq2fEbYdjeiBvAHZ/NQZSmyrji/2YJpu1Blaeh/l/oWkO9EKJzLtQ72VXySQkXgB9XaFizHi1w3dM7bHZutMy/X2rh1X5mN9bUYTgcA2wi4UuugklPx9pceQlFX2IZZvW2zwNvJK42hPXcgDD+XgvkfPy7w66JkY9uYie96UGQ5NPFHOD+Ia+oa9SlV8bmzPDYj1yuJb0WbF2aZ+IBvJghxOinNS4CQiV/vhdPpOqlM/FScjuOmJvGzGtuKBtEsJn7LdDKbFb7Qdc+hGRyczcPzspvaAuHCaK0hnmDXU5L4QPruYBwlM0hj27iJf9ehGfy77zyeipkaRIos4QPfcyc0ReorWUuTk9XNVk+UDgDcEBj95zda3EbGYAsL9hlyaIISMPF7mEJ5nXpgOIlGmFNNpljz8djYF9/N7yUa/0XYmjgTP16yB0QTP2EzWq6xbcpGqirLcD0/RWEytFv2scSsfoltKLDzD8oJ4/IbvLshTkeUxGcmvj+BTDPpQyZ++r3idbcu431vuQ33Hu69ibgQpKmEOJ3YxFWEvErjY8Y/z/PBmEKc4Swmfs9z5oz7OW6sKsV48Ffr3cTYfM/hWTx5scauu7VG97rg4ZOOL5dgOR7+4PNnYDou3nb3/sjPKzktMg8K501iXFKtbcF2fCZnrx4mvVQwko1tSdMKq8lSy/SraFVFjqAAxykyB0alRtdOpDPHraUApzhsLj4LquzRnKlsqKwnxyi0Vu9i38zOUZS7FQVmLlZbPR65MzETfwLmvP02bexHtBkwNwGbE1NlK9K0kpsrz5d0hpoRaW27i8WSIcSU0fw37tMcmS9gdbOF9aaJ+aKOkuGP/eS7qLLE5uGUxCcfYL1Hc9usfokLRYP9/smrDRyay6NkqFgs+X31PM9jRum2YN7U6AOnQxXo8c8QX91C97lWl7yzpN9EPZzWGlHDHvDXBY7rsWPSnJuOe2iugK2WiXrbZ5sPw3sgEfa23rEZE5//28MSbXQvloxEOIhQOnccqAy9oXq1bUKVJTbmsyR+vY39wT1IFOpcE2z+8GuhattC23RQbVmMq88fo9kNcTV0DB6R5/d+jFaLAGFvgGGJrjvyi/IREz/a2DaSxGfVJRSw89e/NOeaJvEnVIYact27lpO58CNjgEcmZDW2BUL+VlzZOJ3e/HLH9dC2kkz80IBMT+LHU3p0jDQ2VxrKgRp5iTiLLdPJ5By/0OUjdfYB6G3iLwe7o6lJ/A4tcML3ulezDUqhk4Gd02Toipw5uW2bDjabZl8J+d3ogRvn8c2fexNeesNcz8fOFXS0LQfnN1s4Mt+bJ0q8wuc3W6i2LCiyNDDqgnG/B8Tp0NjRthzU2/aeLUin6l/8e8ZLhLDKEjPxba6xLSXeeZxOjJ0vZuILGtumjMG0ULBdT4jTYal+J4nTif/NOBPfSmtorino2uGCRbTBG8fppDVjDJn46ebUXFHHj7/2psj5ponQJ6LPak5TYHCl1az5NDeuFnQVLSs6ppq2i7blREzcuaL/9TCS+Dz6JprEV1k5MS144huS9xyeRdd22aJgbfv6MvGpsuBP//kcDs3lExs18VRlVmK3kvMfS5tLu03iE1OT+sDwqIjp2D5ZapsO8pr/flGVzLiRR3ltNA3ySM2uvadNbYGwanRtyEl8WuvsFaaqGOB0RsWM32yZkbF93ApN/NEk8S/V/PvgJPRiGWYSn12X0/F+4hVJ4nPz1vmikYmRWs8IPtCcsxwz1A/NBSb+dhcLRQN5XYXnhb6OpoZJfDNI4pMPsNHDxKc1vSjguVDyQ22e5+GbF6qsOnW+qAcYWQsdy0XJUNG1Q0TMIDgdCrXWWjETv5008WnjU3TfI1wMbaBU2+Hz3mr6vPs4Y588qIOzeTiux3r0DVO8qUs4HQDomIPjdH7uo0/hZz7ypPBn17Y7mC/q0FXZX1dw/trJK9uQJOCugzMRzM4wVG1ZmC1obOOx2rbgeR7Ob7RYH0KG0+E8Rtr8ieN06DNQbVkRrj6rbA7e1+2uzeYH9H7WO2EF81LZYFUZ9Ldkafgm/hOrVSiyhBMH/c9GJInPrQkMTY42to0l8a0pTuf6EF9S0bHczLQtmRU8HofSjyImPhAa3XFl4XQqfTS2pQ9JgomvBBsNGUz8JE6ndxJfyMTX/BRo3PyhY+3G2Hgh6KF7D0KSgDsPzGQ+jkyctRRW3jZb4HBJ/B67g/FkjCRJCTRBXDQRH7WJD/Q2xEnzgVnmuF5fSfxikEpY3fST+LP5wXfx4zidju3fyHqVQlMVT8dysLbdmYhU0lTZYkn8eGPblOZSadIEm6eWG6Zy2ONi7HwaOyN8empsyzPxU8ZgaoLrcCY+fywy+R0BTkeNJfbtBE7HS+B0AP8+GGHiCxvbxpL4KZ93lsQfUtXWQjFI4qdsqvNN72gCG0/ix++Dot4aJUOFpkiMib+bDev5osF9HWV684kWz0smHe8LTO8nLlRh2i7OrjexUtm7xOeguikw8Vumg+++50BirK7ko0z8NJwOECYwab61W6TQ625bxq+8/W62GJgm8SdXHSvsZ0UbXXvR2LZru3BH0PQV8NcDe5/Ep6rR0Zj4e4WpKhoqLMdLxZDuVltNc0/T3LMFDQVdYT09hq2vnNuErsq4o4/q2lFrmI1tRSjTqSZTfJiEN+sWeuF0giS+SDT/FSXxm6aD5641sFjWkQ/+Hl13miKzSldK4i+X/UR2VlUA4DeQ1blNAF7zRb+q4NmrDZzbaOHbb13yn2PgIRAn/2jAQ292/ZAlrWd60R2AMLSWTOKHv0uVy5TE79pJ7+g0M/GjSfyCrmCjabLvKzmVzbk7LInvexDnN1pDn2vxc/USl8SPh3f60ZfObuLjT14R/uxqvctM7XgS/9mr2zi6UMR8UQ/6PA1vzlAN0u+0Xqm2TKw3fDTRTUv+fFuUxCeGfzyJTwieasvElVpg4s/kEsHQJmfih+sWm4WkFksG87gI+XT3odmhm/hfX63ilpUy8x+JkADEcDrxJD6Z+G4siT818SdbBtfcoG31bmwLhGUXQG+cjs/RFzDxOzYkSbz4p4l6luHaCi6ouFEeMvHFhnxXgMYhg6WZZeKnJPEBMQ+tZdq7avb3QtCJgzN49H3fiVf14CkaqoLZgsYYanHV2zZ0RY68b706ZotQETN5NcK1i+tSgIbop+HsuMQvfPox8f3H5XF+o4XqDpE2Ruwz1Daze2WQKNW9utXGNy7W8OCx+YH/9lTjVWoSv2uzplj9qF8mvhZ7nCNIxasC4z1tDGbHc11hVRiZ/BEmviNC+MjJxrauG2m4SyKzqpth4uc4Ez+nycJSZf53h7XhSyZ42ibhTF5ji4daKzlGFjSFLUxILLHPGUySJGGuoGMrOMZuErK0ACvoSuS8S4bKSqu3Aq4lVQCQDs3lMV/U8cRqFR/+2gWsN0z8wEsO7fhcxq2SobJN4zhKB/Bf80bXZsZoJk4nMG+6GRUigyinKXjH/YfZxkLUxJ9u0E6SWqbDjJS5YPE67o0Wtj4YkRHcNPeeiZ/TFFRyKq7Vh5voDnE6e/P86FoZRXNb1/WwtcdJfEny8Qo0xx+2vnx2E/cenp2I5q8zeR/BNgxjbJrEv34UTeKHX/O8eJHWtrtYSjHxaf4cn29Q77Wz600sFA02f6XrRVMkyLIEVZZQa1twXA+VvBZpQJumRid9nF8oGai2LfzdNy5BkoA33elX+1N4hSoyiYe+3bXQNB3Q1L4frjf5VXxyHgj9qLym9EzidyyHValSDwCaR9+4WMRWy2QNWPfP5EPGvhk18S9sDd/E5z0+Pom/kyq6raaJte0uM8B5rW13GGUhjuk8eXUbt6yUUAgqOEQe4U5Va/nhxbKhQpb8zZMzwYbKsbiJ30om8Vumw+bbbdPBgVn/OWy1LFyp++/pvpkcJEnCTMEPhjquh5bpsKpVeh/jSXyqzCYT/1U3L2C9Yfbc2OpXnufhidVqpKJX1CuDvo4y8f1ztmxqbOtB4XA6o2x8H9fUxB9A0SR+Nk5HlMTvZeLzAx6vRtdBSVeFKWEl2P3JSuKT4R6/ufRk4gsavsmyJGzay34nBavAWGKCwa/ZdZB/kSfxgXCw66Ulbpcyru2OhXIueq1QeV/aTTlsNMWb+NkJldDEn5wkJ7/w6d/EL+D5zRbqbSuSnu1XzMS3wiR+1uYeiR7zsScuwfOAN5/YN/Dfnmq8ynF9DHhtd+yBJo9ZTHxREj8s2QuMfimaigfijW3FJj6PyzGJdS9i4vPnxTj8fANciVUO8OevpSTxOxz/U8jEDz4LG41upsGtsaTTkJL4pRAfJhI/Boo2OouGmsDKiRL7QHRs6md8SBNVYsWTmoR4AMAWPLP56GMkScI9h2bw1fNb+O2HT+PuQzN4zfHFHZ/LXujEwQpuWSkJU5yVvAbPA8MKMZyOIIl/dLGIcxtNtmAftqFUmSbxJ1Y8WnKOJfHHjdOR2bmMQs2uM7RxcjdaKhsjS+JX9iqJr48ubVdrW3C9veeqH5jNsx4uw1Sja+PJS3U8eONkhFYqeRWO6w3lvawLNvCnSkqSpDdLknRSkqRTkiS9by/OIc2smy/qaJmO0KdwXA8bTTMVp0Pz57ipfng+DLotlgw2/6tzSXw6DzLtyzk1YNpnj53NjAbmC0Udngf89WOreODoPDtvmvc+EzPxm12HVfIDiHydpjCJH/380Hx5uWIwBj69pp1YaPT0WgOeFzx/lsT3Az37Z/LYbFqs4eqB2RxMx0f/tGMmvuV4Qw9M8NdJUVd2zMT3PA+bwXP41uVkmvzadpjEL+phz5WO5eDcehO3rpQ5Csbw7jvVtonZgg5ZljBb0FFtmziz7jcpPhYgnWhuxL/HvP9E1QEty8H+GWLrm7hcC3E6QLieoue2UjGC5xOY+DwTv2QEIRsHa9tdqLKEB270A67PXh1Oc9tzGy3UOzbuPRzSL1KZ+FyA23W9EHHruuz/miKjEPz+tLHthIpP4ncsJ3Phx5Ln3IBl9mxsm47TySqNreTUTCY+46alJPHTcTpJJj6Qjv0B/J0pkYFEf1uU4G9Pk/gDabliCHdzAb+MLZ4EKfZg4lfbFiQpmhis9DDxL1Y7kCVMFI6B+LaKLPW9uXBkoYjLtTbWtrs7SuKrigxFliKbe/2gGcg4fPjkNRxdKODWlfLAf3uq8UoPmpvHx76sNIxIIhPfYdgaOfk4OyzZkyVEkupkzPPHSmPi07FtN+Rf6hE0jwCnEzwujtNJJPEdN3LuJEri071PxB6niVO9Y2ca3PR6DCuJv5jR2BbwNzXjJj6/QBc1pwzZ+dGxhEwZXem/YkMkSlEtlKImT9lQ0TD9FDoteGYFm5L3HJ7F6bUmnt9s4b2vu3moTcDGoV/+gXvwP3705cLzrsSqEmkRKpo7vfaWJViOh3945hqA3Sfx46J7iSQBpWlAYaLUNsO5O31Gxo2eyXM4vVHIvyftvZm4XM6l9m/aqSiwtFdm6Sib15HRs5dJfAA4ODeaJP7Xzm/BcT08MCEmfsh79t/Lru0k5jb9io4x3bRNlyRJCoD/BuAtAO4A8C5Jku4Y93nw1dL8vZ9CEpQI57XV8hus9mLix3E61HsN8OdtNN+luSIFZDRFZinjSk7DYknvycRvdG0hD5/+FuAbxG+9K6xcXAjGlpNX6gD8QIN/LEvY4DZLtO6lOSep3rFQNlQUdZWZ7WlJfGou+pIjs2zTotqyMJvXMV/UsMXhdPYHlZgty4k0tiUNPYmfxsQf8L7dNMMg09OX6pGfPXOljqv1DrtO+CT+2fUmXA84vlIOUT59VAH8zVcv4IOfOtnzcdUgiQ/4+M1qy8Lpaw0YqsyqXjVFRlFXoo1teRO/a8NyPDiuh/2zOXbcq7UOKjmVXZ9U2UwGN1Ue0KZEvWOzezr1S1lvmFhvdLFQ0nHbPt8jee7azpE6XzqzgY88fhEA8PjqFgB/TUTi158R5BbXD5XH4Jrc2lyR/YqakqGiMeQGxFmamvgDSFcVVkbhM/H7MPEjOJ2Aia9mMPEFhnrWQA345mvWrmla8xO+mYpIXdsR8+3VdBO/m2Ig0S5i3EimHbwXc2PbQbVUSk83URKfFxmM22k4nZaJSk6LYDr6SeKvVHI92e/j1HxglB2czQsNRZGOzBfgev5EYqdcekOV2bjQ7dErg0STAcvx8KYT+647M+3FKEmSkBM0JDy/2WKlgf2Ise65xrZiJr7/Nc/Ej1/XBjVQj/H6ROO2xiXxRVVhqpJM9YdJfH7jQGb3Mnb+jhd5DDu/fpL43H006z5A95VhNWxcyGhsC0Q3MkWl8gVNgcW9lkBoIKcl8Qu7TMfOZyTxPc9f3NCCR5TmpAnrrStlvP72lV2dy15opqClMmnpvaH3bLNpQpaSvQEA4P6jcygZKj75lM8o3W1j27iYOWyoqXioqcYv2/E3FGnM+Y7blvH99x3cdU+EQUVjziiS+F3bgem4KL1Qk/jt9M25cajUo7J1N9pqEgptj0382Tw2mubQmy9/6ewGFFnCS47MDfW4O1UcFfH233kUv9qH+SVSvW3BUOWJwARNsB4AcMrzvDOe55kA/grAQ+M+ifQkvj+3ECF1yGBOZeKnmPhFQ2XG+VLJYHNcmlOSH8Qn0SmJH99M8DwvUinb6NqJRrrhcwnHEL7Sm4Igz15tQJLCqvVG14kY96JNysdXq3jyYo19Tz5QHOfs88015PXQKyL0ZBwHc3qtCVkCXnZ0HvWODdN2UW0HDVcDvBEhIg/M+OusNlctwfflG/bGbgKnM4CRzmuLu56+dTk08W3HxU//zTcwV9DxQ6+4AUCUiU9m+f6ZHLtu+pkzfOgrq/jTfz7XExNWa4UEgpkgtHRmvYkbF4uReauPHeNMfO6e3uja7L1YKhlQZQlbQRJ/30y4Lp4N1lN0XS0xJr4D23HR6IZMfEJWrW93sd4wsVgysFw2MJPXGAZqJ/qjL5zFT33oCaxutvDEag0FXcHx5TBAGU3iR8cI03HheR6jLgBhEt9f/4Y4LepjOg5NjgN3HciI43QyFn70swhOx+6F05FZExBeja6TmfSs9OCX04AQN0j0GAokrq4ApwOks/s9z/MRPILnRze2+ADUsVx4HlDYY37n9aTlip9uEg3Q9Xa6iZ+VxI+nNvsx8SeJhw/4Jo4s9Y/SAYAbFvzH2q63oyQ+IBoX+knih495851TlM71orymRKqrNhpdfONCFa+6uX8sCU3aI0l8QuVwEyedS84D/oQvbpRToojva2IKepnwx3a4ckD+XhQy8bMrBPwkfgyn44oxaiyJn9XYVudN/PT7AL0euzXCSbQYS9s4iON0yoYaeX9EE/owiR99HsSnL+xygV82VOiKnEhq8izGLQEejfSSI3M4Ml/AT7/51hecuUwLOFpsrDd8trToeWqKjFfdvICnglTUsE1cupdM0QqTJQrJ0Gf+NceX8MF/ce/Yz4OZ+EM2SQF/UQz032h9lFouG6lz1Z2q3rFQio3F4xSrbB0i1oBE5uH8HuN0yBi7VBtuGv/LZzdx4uBMZihtnOI3fm3HxdOX6zh9bWe4hnrHmvLwe+sggFXu+wvBv41VcVQGieZVIhY9Gaq9kviicZe4+AslncPp+OMHw+koPE4nYOI3zMjY+U+nNnD3Bz7FTOEsbBqZ9fffMBepmK/kVaiyhEbXxnxBZ3OVRsfuidP5wMeewi9+/Fvs+5CJH29s6/sQIiZ+PAB6+loDR+YLDMWy0eyiFvSoWyjqMB2XVQXtCx7TMh02757Ja4zkMMokfinGxLccF2/44Ofw0Scu9TxOiG2U8TRn4v/RF87iGxdq+MBDd7JrL8+Z+GF/Kz2kWfRRAXZmrYl6J1wL8Ppv/3h7UMNGAAAgAElEQVQKn3n6KmzHxXbXZthNSuKfWWuwprakOJnhWr3L1mPNblgVUTRUzBY0VNsWrtQ77P0CwvUUM/FLBiTJJ3HQv/FMfMD/zK1td7FUNiBJEm5ZKe2quW3LdGC7Hn7zs8/h8dUq7jo4E13T8SY+530aXOCZX2uH/eq8CE5r2th2QpVg4veRxBe94emNbZUELwwAGoJ0Na9yTsvG6ZjiJL7RI4mfZgal4XTCSoP+k/js3KZJ/L61VDLQtV1hsn6bK0kiFXskh+iGyWsm71d3uCmlpZNo4iuyhINzedy6r380DW/4z+xw4WSoSoSJP4iJv6+Swz2HZns8eqpJkZ/ED8fLR55bg+cBr7ttqe9jCJn4gsR7HKdjByV7vOI4J8/zUnE6/N812YayiInPVQg44ma6diyJbzteBLlDoiR+10k38fl7TFYSP8TpDM/E/+13vwTfe694DTmT9xul2o6LWju5QKcNB96IEzXABUJTZreb1ZIk4fvuO4hvvzV6vbFqq46NWsuEJIkN5Jm8hkd++nX4zuswhd9LtHFCi+PNZjcTS/Htty6zr/upnhpEmiKjoCtTtMKEiUq3c3s839xpWX4/Squ83Qv5TGQntQp0J/LnuHv33FgSfwQl82lNycctmttf3Bqeid+xHDyxWpsYHj4Q3iNrbQuXax04rscq2QZVvb231+V1ItHOW2KRKUnSj0mS9BVJkr6ytrY29JNQFZnNd/n5JyXmNwUYm35NfFGlKJn4PBM/jtPRVRmbQfJ+Jq9ioWTAdr1IQPPcRhMt08Hzmy0A2ZSGfTM56KqMh+6Lzm8lSWLzoqWywTYBml2bJfEXijrDQ/Fab3Qj4x75VfHAH/HN+cplMqbjQc5T13zTmCpjNxqm33C1oLFq0rPrTZRzKht7W6bNgrSyLLEK1VE2ti1wTPyO5eBKrYPnrjXwZ/98rudxyMR/4MYFnFlroG06WN1s4YOffhZvvGMF38Xhjvwkvv/aU2XGfEHP7CvJq96xWNXIuY1m5Ge24+I3PvMcfvvhU+z9pbDPXEHHte0Ont9s4dhSMfJ78VDnWqPLej00TZudb15TfLZ+y8SVWgf7I5tHgYkf/N1STkVBU9A0Ha5ZfRyn08V6o8sCV7eslPHM5W08enpjR9gz8hs//PWLeOpSLdLUFggr24Fo1Th93bXdSINbno2vBOvf33jnffhPb75t4HPbqaYm/gAiJr7neWhbTmTXJi5qessn1nsx8dMwNY2unYkQqOSyG9tSGVMiic9dmCKlMfGNFOyPmWHUFNngG31+dG7Txrb9azloCCJijYqabOqqz2FupCSHqi2xie96EP6O63q4VOtMVFNb0t/8+Cvxk2+4pe/HL5cNNonbcRJfC3E6bTN7XCDlNQWKLOFNd6684BKxL2TFm3o/fHINiyUdJw7MZPxWVGlMfEWWIlglLbbJ6rie8N5BRjngG/2eJ8bWsMa2ro+A0ZTo3yMTnp8cOYLNBVWWIsgdei6aLD63ru2iG5yfoSQ/G5Iksc9MlkFPn9Nh4XQA4K137U9FFxCGpd6xI02XSKJGU/WOhZwmJ+6b9DeGsVn9S2+/Gw/FNh74aqutYDx/sY0r8ST+ZtPsYeKHGyGjwKnM5LWpiT9h6gQbsLutiNmtQjNAPPfejbYniM1NCdBhcvFFY/E4NUqczmbTH7soRbtXOhg0ixwmF//x1SpMx8UDRyfHxA+Z+BZWt3xjtNrO5pCnaZrE70sXABzmvj8EIBFl9jzv9z3Pu9/zvPuXlvoPyAwiClLxJj6ZwSKcTt8mviAZfyQwPBdKOgpaEDaI4XQ0RQJNq8sBEx8A1jmkDs3zyaRtdJPrfdJMXsMXfvp1+MEHjyR+thCYooslA+Wgd8o2Z+Lvn80Jx7etphWhRVB4rdaOBv6Ib87jdGhzuRM0QgX89cXZ9SZuXi6Fz7fR9Ruu5nU2fzuz1sRsQQuRMkESn9YNhEEadmPb1CS+5eBK3e9L+NXzW1gNNlXSRNfTq29egOsBJ69u4/cfOQPPAz7w0J2RdVhRVyNJfFny38tCrPLXtF2cXktWDZ1ZC437c+tRE//sehOm4+Lx1SrbCJrlcDpX6124HhImfiWvMWRS1/aRnTcuUkNkm51TXlcwm9f8BH2jixUOp+MHQ2123ZcMFQVDRcu0uWb1/rW8yPVz4E38777nAGzXw7v+4It41f/1D3h8tZr5usfVNh285MgsNEWC5XgRHj4Qfb/5YA/fP1QUzLZdj+FqTxycwQ0L0ddvlJqa+AOIDAnL8eB62emtvO7/jF/gs6R6Gk5HT/KWAb9cJbOxbb6/JH68zEuSJOiKnN7Y1nKEhnxOlYWbDVnc47QkfsuaJvEHFfHC+OYipHrHEiYwy4aaWoZVa1uYjaXQWZmpIJWy0TRh2m6ERTcpWqnkBkqgSZLE0vi7Y+JThU5/THxdlfHn/+YB/OQbbt3R35xqb8RPSh3XwyPPruHbblkayDBlTHw+8e66iZQ9peT5iYIIIcBff1nYGjqe7fib0HHjkox6S8TE5xP7ipxIQfi8/uS5+TgdJ3ODFwhNrSyczptP7MN/+d4TODQ3nnGHWJG1toV628ZMDJGThtMRbQYyJv6INqvDdKiNatsS8vBf6KJ7Fi02Nppmphm2fybPGooPu7Et4GPv0hb8U+2NKAWY1UB7HKKQzyiY+GmVt3sh6hVzbbsztGOKgirjFI8uG7a2WiZymrzn1+dK2YAiS7g4RBP/q+f9RoL3H50MHj4Q3uPrbQsXgqoDEYKiH9Xb4rXXVBE9BuC4JEk3SpKkA3gngI/uxYnQOo2fk5YNFZoiRYxz0tp2FzlNTvUqKFEvwum8/vYVvOnOFeyr5JALvCGapzCcDn8eARMfQKS5Lc3zycRv9gh4Lldywn5rZJImk/j+OR2YyWM7xvXu2o7PP7eSSXzPi/bc8zdaVeQ1mT2e5smuFwaTVjdbMB0XNy2XIs+32gqZ+ADw/GYLs3k9woVvWw6bT1MFxbARcvHGtrTx0zKdyAZnL6QOVVgRdvULz63hQ19Zxffdd5BhhNjf1H0EqeN62GyamCv4SEh6rixN/rULePOvPxLh7QPA2fXQ2I+b+M8EPHnXAz7+5GUA4UYmYXUAJHA6M5yJT9fj0cCobpoOWxNTEv/Zqw14ns/yJ9FmweWqPxcoGSrj/9cZhtR/jKEqqORUnF5rwHLCZtIvP7aAr77/9fitf3kfVEXCj/75V3B5AORby3RwZL6A97zyKGQJuO9I1MTXFImtsfn1scGZ+HzwgirSbcdjONpxa2riDyC/Q3HIf8rCZsQXlACH00lpbGtosjDhvh0wINNUDpL4adzJkImfPAbflDOu7oA4ndBASr4udKOJJ/Gb3clYVF1PYkn82MLIdly0TEe4G1001NTkULVlJgxsvsw0Lrp5HZiZPBN/JyITf+dMfCU08W0nUpKVpVfdvMgWEVNdH8qpIePxiQtVbLWsCJajH+kMkxNl4sd59/HEvoiJD0RxTlkmvsox76stK1GyTz/nefc0SVG5CYoqS5EqAjq39CqBbCY+gL6S+LMFHT/48hvG1gSaxoNqyxSa8zzChpRm4pOpnsYv3a2KvInfMnc8ll3PKhsqJAmsTHizabIS7TRRGn8USfzffOe9eP/b7hj6cafaufiy770UhXxGYeI3Jgins5JRNbpTpQVVxiWq4hgmIoi02TT3nIcP+Bv1+yo5ZmwPQ1dqHcwVtERgaC9V0lXIkn/fvhAkU2sta0c9HOode5rE7yHP82wA7wXwSQDfAvAhz/Oe2otzoXu+zlWHSpKEhaIhxOmsN0I2t0iMiS/YYLzvyBx+74fuh6rIzIeheQrNrWn+rMp+ZWqIlxEl8U04roeWmR3wTBOFShZLOlRFRk6TGU5HlnyPIU53IMwUf8/qcl/zgT8aoyNMfG68pIq4U0H/CR6nc7HaRtd2MVPQmDlvux5mC1rERG+bYV9Kej6jwunoik8zUGQJhupvTFyp+f7LbfvK+Ojj2Sb+ZtOEKku4fV8F5ZyK3/rHU+jaLn70244lHstvVGw2TbaRUYjhdC7VOrAcD2djyJwza00osoR9lRzObkQrBJ65UocqSyjoCv7uCd/Ep/GY76FFKXsSj9Oh8OgNgiR+QVcwVwgfuy+WxAfANoZ9E19Fs+twSfzwHJbKBmsCvMjN4wu6irfdfQB/9J6XodW18WN//lVh+PlqvYO7fvaTkUbMLdNBXlfxH994Kz72716d2EDhq8JFfTPMGE7HZAE78dp8HJqa+ANIj6EBskx82tWi8kigNxM/rykwbTdSluR5HhpdO7uxbU5jA7pIja4NTZGEBoquipP4juvBdj3h4jaOlCCJOMvsuVESP4ZnoQ/fJCw4rhctlfyBMZ7Ep5tuvKkiQM02ku+Z63qpTHwg2XUeCAfhSWPi71RHgua2okaQ/YjfCOtaLkvZTfXCE5/Ef/jkGmQJ+Lbj/Te1BcJN3DgTP5nEj5r4TkoSP8fhnLIS78Tss4OER9wsYLgdh0/iu5CkKBNfkaVEEt9yPOG4z5L4tj/JSWtGSJPxSdrMpTGw1raEYySNfxe2wonylgBNBoBrWjWa+xwtXhod29+geRFuDsqyhLKhot62YDn+RlUWTgcAfvDlN+B/ffWNDB8xTN2wUEwsEqbaW01MEn+ETHwKa5QnYE69HOB0rtaHl8Tfa2yJLEso6spokvicabPXOrZUZCbbMLTVMieuQkyWJZRzvulEGxZmEIYaVH4Sf+8/c5Muz/P+3vO8WzzPu8nzvF/Yq/OgOacRq5yeL+pinE6jy6rgRdo/k0NeU3BssZT6GCDcQCajk3A6FO4p51R/M4HhdMJzofvF2nY3lbDQjyj1TpiSkqFiu2szr6mS09CIBUPpNeFxOnwqmZ6P6/qeVSWvIcfRJVqCBD8x248tFlEyVOiqzBAxs3k9MhbySJm2KU7iDxunwxCeXPgmryvomA4u1zooGyr+5YNHcPLqNp65Uk87DDPjZVnCHfsr6Fgu3nDHCm5eTl4rtEZode0IEjKO0yFv5rzAxD88l8fxlVLiZ89c3sZNSyW84tgC83FYEj9YMyyXjcTrOJPX0Aya+V4LfKcbF0ITn59X8T7KvkrSxKdxtmioKAb8f2Li86HGpbKB0wEaSPS5u3VfGb/xzvvw5KUafv+RM4mfn1lrYrtrR5BDbdNGQVegKTLuTEHghpgtjo+v8kz88DqmtbKTUok+Dk1N/AFETHwauLJMfF2VUTZUVkYDhDidrMa2ACLNbTuWC9cT7+6S6AOXxsVvde3UMv40E5/+LX6Do/MUsTxNx2HHjMsIdjFbMSOZbkTDalb4YlAl79/s0kx80Y3MN/GThnzDtOF6SQObN7DioiT+JOJ0dqJdJ/E1OWxsazlDb5I41eTIUBW0g/f64ZPXcN+RuYGTZWlM/GQS3//e5BrbitPuShKnI3gcMettx8NWy0yct8qZ/CRbeF5yMonvupG0fnhufhK/a4ub7ZLIVBsm7363ipv48fTnwdk8ZAmMLQn45cGH5gqIa5hMfJH4JL7ovX2xiNidNO9a6GGIHZ4v4P1vuyN1c2mqF5bIUNjrJP4oTfxJamxbChbqV4eYxN9rnA7gr8dGwsRvZffxGKdu31/Bs1e3YTvJtd5ORIiMSROhIviqA37d3o88z9vzzaWpBhONwfG58kJJx0YKEz8Lj3dgNo9v/ec3444Dlcy/q8h+oDINp0PXEIVsokn8EKdD489OxvkFDqdDx2h2fTZ5OaehlFNhu17E5yFsSwSnYzns9aNeEj4Vwv9c5TV/beK6Hlrcpifdh8mzmMlrkCQJSyWDma4zeQ1lQ2Xrj7mCznyslumgZdrsPk7z62FvolEym/fPqLrgcq2NfTM5vPWu/VBkCR/JSOPzoSm6Pn78tckUPhBWerVMB1ut8PdCfKf/mpE3c249mrY/vdbAjYtFHF0o4ux6M7IR88yVbdy2v4xXc8GzWWbi+38nzsMHwte13rbCJH4Qfmx2nci8il97iHA6F6tt1qcxTzidGBMf8DeYKCyW9rl7/R0ruHWljCcuJNn4teB6pMpEz/PQspyeXiNVSfLeJ13j8SQ+j7qdJvGvA1ESv231txCYLWqoRkz8dIMF8FnzQHR3k7hkWQM1Ja/TuPhN00k1D+g5xUW7TaJzTWvAS2aTCMEjSX4JTzyJ32Im/t4vOK4XSZKE5bKRSDeJBkJSKacydBEvKoFLJPGJFSm4pi5W2yjqijDxfz3qbXcfwL//zuMJDly/4k3UtuVkbu69mCRJ0rwkSZ+WJOm54P9CGKokSe8JHvOcJEnv4f79YUmSTkqS9Hjw32DcmhGIkvgt08Y3L9bwqpsWBj6GiInvM+Wj46Yex+kIuPlAgGELxuNuBrYmTNq7wqafIW4n2tg2bs6Lkvi2I04iEFqq2bWzTfzgcXudkOU1k6dGWybalpMYI3VVxoHZPM4HJavtIJ0TL0UFwgXZOJj4tQk1S8ahSs7vD0Spsfk9bhA51WRpUpL4rEHeDhK/vUSL1p1gFkahlUoOV4fExPc8byLY40VDRcMcDU5nUtLqt+0ro2u7OLeR3bSxX/VqNL5XIlTE6laLbQ5VB+Tidyy/V95eX5dT9S/yKeLz0tQk/nbYYHO3KugKW1vTvJ9P4tO/zxU0xr8Hoo1tabN2Z0l8wumESfxGx2YbpGEwNPwcUK8I2/XYmqRru8xgJVOZ9yHyXDC1aSaT+M2un4ymnmILJR2nr/np69mCb+yTQT9b0CJGdtty2fd3HqhgtqBFGqkOSwVdibzGec03nq/UOtg3k8NiycCDN87jcyfXUo+xxW3O/vArb8Qvfv9deOkN4gbflPpvmVGcjq7IUGWJJfHJW+RDRK7r4dxGE8eWSji6WMR2x2bXcq1t4WK1jdv2VfAazsSnTSMy80U+CBnza40uM/FXKjkfw2SGSfyCrrL7V06TI2smhtPZarEqQb+Jr41624IsRUNcvHGf9bm7ZaWMkwHrnxeN4RQc7touPK/33C8v2NxjOB3HYYFNgEfdTpn414Uoif/hr18AABxdTCbueM0V9EiTHCsDNwOEFxdvkNNubVZKWDTg8mqZNgopA72RksTvZiTxeaQEr17NC4u6mkji04A0bWw7mFYqOVbWRKKbZyoTX1D+SwNdPLkZ8qDFSfwDs/mxsalHraWygZ98wy0DNSflRTgdz/PQsZw9T/lNkN4H4LOe5x0H8Nng+4gkSZoH8LMAHgTwAICfjZn97/Y8797gv2vjOOks5QPD/OSVbXgecOdBcUleluLmPCDm3ZPZb7vhREHMxE82thVtpGpc0n5LYBbQsR0nOkmJ/01VkSJGP+A35k1j4gN+4iZt8xoIU1GTVJFFY+BqMEkW9a+4YaGA88HPqTRYZOLndQX3HJ7FnT1SWjuVocrQFAm1toXtrh1pUvViUiWvot62GdN2Ek2jqfZOk5fEH07KmRdj4k9IMGa5YuAaFzh523/9PP7i0XM7OlbTdOB6YmTkOFUOkqvD1iQZ3bfu85t+Z2EiBlF1QivEZvIa1hsmrtQ7OBEgFgY18Zlx+QIJNr0YlBOwrwF/zsCn3wF/HrzVsobWqL7A0QxoXk7z57IRzjPLOS0SvqOeiesNM9ys3YGJf8u+MnRFZqlr8ge2A5Y9BQH5vh+bXCCVTNuO5TDuOX1myMyv5EPTvR0k5ylIRPfhphmlRCwUdXZsmn/ThkMCp8Ml8V9zfAmP/8wbR7KJltOUJE7H8gM7lDS//4Y5PHOlnnpP4Mf1IwsFvOuBI6l/L881sN1qWez5S5LEkusAl8TnkDmX6x10LBfHloq4MfAn6efPXvWN7tv2lXHTUgn7KjlUcip7T+j8RCb+y26chyQBn3zyKtYafm8TXZVRCu6DLW5eRSjPfbGmyqxPaMdmoeSCoQRMfBvlnBbxYOizpspSpv95674yLlbbCf+TvFf6nNB7U+gx98tpCjRFipwLoXXiOB2iq9ium+rrjlpTE38A6UFDiz/8/Fm882WHU5lKpNmCHsPpJPnCvOimwpcrMZM14yIOS13EA0iz66Qm+XVVZuY7r9AMSl7waQ14Wa+AFCZ4wRAk8aeNbXeklYogid/OYuIrYhM/KDmKJzeLuj+QVYU4nc4Lhoc/DFE1i+V4cD1McTqhHgLwZ8HXfwbgewWPeROAT3uet+l53haATwN485jOb2DlglLKp4OGO3fsH9yUpZt9pLGtiInPNdOhx4jS7jmNw+lkbKRS4qdl+qmY+VhjW0WA03Fcj/07O46cNPFTNxiCe1q9Y/WVxJ8U4wnwX8O8poQmvuAefGS+iOeDSfK59XQTHwA+8hOvwg+89NBIzlWSJBQNFRcDJEC8afGLRZTEJ47sYo/GtlO9uDQpSXxCKoyisS2lGycFEbVSyTGczmbTxJMX6/gm12xuEG1nBFXGqaIxfJyO5bjY7tgTk8S/ebkERZbwzOVkynEn2prQXi2VvIpnr/qhjLsOBSZ+uzdOp9G1GVqUwnbTJP71I4bTic1LF0sGmqYTCSpuBKGAYZn4Oe7+oydwOjF0S4RBHybxd1Nx9ZIjc/jmB97I0I9lZuL7SXzaGOARzVs8mz84p47tYDk1ia9FPK1W12FjG933Gl0HJc4gX+AS1+RJzLHGqzo0xQ+rtCxi4o/+Pp7XlYh/ltcU1Ns21hpd1vPovhvm4HrAE6tJrAtATPz+xgZ6TldqHTiuF+kLUOB6DJA38zxXKXUmQBERTgcAzga4nWeCNett+8uQJAnfdff+CJP/0Fwev/z2u/H2+5NrlIOzebzypgX8zddWcbUeYqX8xrQ22oGvl9cVFnbaF6uK4NdPdH0VdH89XW9bCd+K0veLJSMzYHnLir/Z/FysfwuN4UT7YM13e2x65TQl4XumNbalgF1av7pxaOo2DSB6Y+cKOv6Pt9ze8/FzBS1i4puOzzROSzDT8fmbR62PJH64w5WexE/F6ShpSfx0vn1OTTbg9X8nPb0PUOmMOIk/xekMpuVyDtfqcSZ++kSylLLoqKbgdCRJwkxej+CgSJTEn8qXofpMfCoRnOJ0mFY8z7sMAMH/RTicgwBWue8vBP9G+pMApfN+aQJKP/Kan8J4+lId5ZyKQztoiKnIEiQp2dg2boJTQojGVb/5rTjtzhrbMiZ+8hqk468FKaN4Az1NgNOxHBFOR4bjehHWouUkcUBAiIirt3uY+Prk4XQAf1ykclXRuHrDQgFbLQv1joUzgYl/NMXEH7VKhsqa7O60v8f1LmLibwbX+KSkWqeaDLXZfHPvx5mcKo+msW3XnggePsk38TvwPA9n1/2F9taASWdS2nx13EqrbN2NaK0Y31zfKxmqgpuWikNJ4ncC021SmvbymslrbI5FlXL9XJ+//uln8Y7ffRQAn8SfjPduqt6isJUIpwMggtS5FuDAshrbDiL+/kPzZpbE5+aZucDkJNH9otqy2Fi40+ALb1QSE3+7Y6OUgtPhXw/ybTqWi5m8BkOVQxOfCxMynI7loGnaLFRBSJJW7F61wIUuqGqH3g8KstLGRtt0Ipsho9JbT+zDG+9YYd/ndQXnN5vwvJD5/pLDfvH4157//9l79yhJrvrO83vjlZHPynpXdVd1q6Xu1vuFWggQksCSAANjgXnYHszIBqxl116PF58zYGOP5wyzu3h9vMzseHe82GaW8WDGBh+P/GYlLbaxGTDCBiOQ9UBI6md117sqX/HcPyLuzcjMiMjIyqzMyKrf55w+XY/MrMiqzIh7f/d7P7+NjvvbjovNmimUmt3gvzPeeDZ4PchpigjC8oXDtYoh/k4v+I1gr5ktYGkyB1liornt05d2MJFVRbPZn3/z9fjcB18jHpsxhnefWY5ciHznHUs4u17Dl59fbemlsNvwzu2yxKDKTCy68AUOTkaRxXMrBHQ6vBdD+8/lP2OmGP97u9Yv4j/bptTZEkl877XaVP501+m0784JzsWDRXzDcuC6buT8dxhQEb8H+B//X/3ADaFb69uZzGnYrAR0OrYTqxRo6nSaL5Km7iROp9NsOhHGbsOObWwb3B7C4ccQpmXgRcp2l34jpoAEeL+/9u1GVcMSTW+J5MyXdOw0LLHKCDRXzcNOwvmMgpppd7is+YU3bKfHZE7FRqX1NVU3baxVDBwtD949N654zU6byY3MISriM8YeZ4w9FfLvoaQPEfI1/iJ9j+u6NwO4x//33ohjeIQx9iRj7MkrV6K9hIOAN/X+9oVtXL9Y2pNSijEGVZZanPh2iBNfDBzMphM/XKfT3JprxDjxeYr/ir+Dpz3xx8/BdksSP0TzI3Um9qO2E/L3wk7dCt3VxcmmUKcDeNddUcQPOUce95tiv7xWxYurFcwWM3va3jwIvCK+n8RPSZpz2HhJfM8DylinJo443PDiQ9Ru0WGS1eR9cuLbIzsHhTFXzKBhOdiuWfiuX2TYCHFOJ2Gjkg5NVnE/ivj+WDtNhe7rFkp4egBJfL5AkcbrUvC6frOvR9xK0Nj24nYd5zdrvtOZz73S874j4uHXgPZxaVgR/2+/tw7Aez8MgpzafJ3wcbNI4gfm71m1dbdW0MfNx6WDONcXdK8Yu9vgTny/x1IwiR+i02n4PeDKOVUUTYNJ/GbvFwfVhi1+t80kfmsRfybfVKjw4ClPsPMaWM73qNcMu6saZRB86A3X4r2vvkp8rqvNRu08bT6RU3HNbB5/93JYg1UTrpv8msXnQDyQE+zrxJP4rutiq2biaj8wxPtyfW+1grwmY66YgaZIOFrO4nt+uOgfL27juoWimLPKEuup7vbGGxc8fY5hY67oPe+8JqNqeDqdnCp7PQz8c/x8qbNGxBff+e6RnKagYXmqqo4ifiCJH8fSZBZZVcYzK63XKf567Uji76GI35LED7wfLcezLwCgxrbjwNtuP4pf+6e34y03Lya6/WROw184M2QAACAASURBVE7DEolL0473JjUb2/aWxJ8IuKbCqBpWi9MrSMZP1bfDtQzhRfzO4wSa6f3IJH6mM4lfMdKVGhoX5kveiS2YxucXz7DtdcHGh0GC/rp2Jtt0UADE9lFK4je5dqGIrZqJr77gDfT0mMTxQcN13Qdc170p5N+jAFYYY4sA4P8f5rQ/B2A58PkSgAv+Y5/3/98B8DvwnPlhx/BJ13XPuK57ZnZ2dnBPLgS+gPmdC9t7UulwNFlqSeKHueebi6XeOTPeie8n8e3oHVQdSfwIJ37HDoG2axbX6wSL/VZIYh8IJPG76HT4c01bEr8USOmF6nSmvSL+S2tVfG+1EqnSGQaFjIK1Srge7bBQynrFtcs7DUzmNAoHEC3UTRsZRdpz/5tBklVlsXtvkOzWzVQV8flkfmWnLpKC7ePKpKxX01HE58nVQSKacaeo0M19w1G7vJPCn1sadTr8ui5LDMemcshrcqIkPi9wntuoURJ/DOEBk/YaB3eQrwWK+F/49iVct1AU471+CSbI+Q5YzR9XF/VWdUuwzhK8XnB94yAamBcyCnYbJnbqJoq6GqrTCS5qCCe+5SDjNzDl+pLtECd+1bBQMSxx3ubPqWJYLdcqnrrmTW2BZhG7WcT3vPBV0x7JfCFYBA6mze84Pom/f3mjZYcyAKxXwnc+R8HrYVyNGbweiOdu2DBtV+i/eBH/u1d2cfVsQfzurprJ48W1ChzHxTOXdnCd3+dkL+Q0BW++eQEAWpL4lYbl9QL0fy/TBQ23Lpfxqqs7G/eKIn5ApwN46qB2nQ7/Gd12v0gSw+n5gnD+c3gAml+neTE/q8a/X07NF3DNXGtfgEyETse0HDFfJp3OGDBTyOCttxxJnL7kK4j8xeQV8bsXMoIn7c2aCcbiHZAZRUZOk0PVJ4DnxI9P4of57aOd+OI42yYgjZj0PuAn8dud+MZwvGYHDTExCnjxd+reBTHsZMJPmu0Tj82qgawqhypgyjlVFPk5Fza9n0dF/CYP3XYEOU3Gb3zpBQDpK0SOkD8E8LD/8cMAHg25zRcAvIExNuk3tH0DgC8wxhTG2AwAMMZUAG8F8NQQjjmWrMq71Du4oY8mparMWorlYU49RWKQWHNXVJQTP6NK4tzb1OmEFfG9r13ZCVeNSP7P6yzOtyfxw7Q78Un87bqFTIJdaGly4gOthfuwIv5x3zv50noFL65VcGJ6hEX8wGQujYnHYcD/Ri+uVcRknCA4w/LoJkFX9yeJ7/XASsdzBFrHqtzZ22vjUM5GShYpveTq/uh00pTEv37RK/o8c6m/NH5zR3l6nhuHJ0AXJ3QosoRyTkv0+uQKi3MbVXLijyG8TtE+VubjYt7cdnW3gSdf2sAbblwY2M/mCXJZajbQbOp0AkV8rdOJzx30vGHpIM71eU1B3fT6uhV1RbyOg4t3G1VDpOPrhg3HcWFYDnRFRjmrBZz4llezyiiirrBVM+G4zQUSvgjQ3q9x2i/YB8faS+UsFImJRLauyiLdPoq5djZQK1kMGAlecWwSG1VTJN856/4Oq6QLz1mRxO/sb5X1dyHw3zXfOeTpfVw8f3m3JUh0YjqHF65U8MhvP4mKYXft49mNd97h5e3mRBFfRsVfVODHrcoSHv3Ju/G6azvtudxgEmxsC3hjg/Zz53RegyZLQlkUx+n5Ip651OrE578j3hg6qUrxZ99wLX77/Xe1fE0k8W2nJfRsOq6YL1Nj2wMIH7DwwZlhubFF/DCdznbNRDGiMNvys7Jq5MAj1okf0dg21okvkvjhOp0obUJeU0QjW3FsjfRMqsYJnsRf2Qkk8WtmywAgCC/wdBbxzcgJUbmtpwPQTOIfpSK+oKirePvtR/EP57xmbWnYqp8SPg7gQcbYcwAe9D8HY+wMY+w3AcB13XUAHwPwNf/fv/a/loFXzP8HAN8AcB7Abwz/KbQSXOzqJ4mvtiXxw5z4jDFkFFmci81IJ36zsW0jgU7n8g5PhnS+7xVJ6mxs23Zc/HOrfSdBWNPdQIIhSWPbtF0LgpOJ8IbhCqbzGr59fhuruwZOzI6uiB+cDCXR/R1E+ETgxdXqyNO6RPqoGnbLJHyU8CbpAPB/fvF5/ORn/m4gj7vbsFDIpOf9H9w1ygscmzWzo6dWEnhBZNSLlIWMAtN2Q1Wke4UnXdO0+Mj1Ibwp4l7ZSMkOijD4NZ73Nyrn1MhAXBCeUj67XhO74KPmX0T6mM5rKOlKx64sXkjm78fHv7MC1wXeeON8x2PslWbBs/mzm41tA058VW6xF9RNR7xOX1yrQpOlWE1lUoIBkKKuis+DC5UbFRNH/Z9dM20x19BVGaVA/Wm75u0EkyQmrrV8VwNvXMtrR7uN1toUd+IHF/vedvtR/Ok/v0d8LafJotHwKK7lfA6Y12QUA2PuVxznXvxWpc56jwo4vsDDi/jTAZ1O3k/i8wL10XIWM4UMXlqt4u9e3sTFrTruPjktbn9yroCqYePrL23gp7/vJN7+imC7ud6586pJ/G/vuAVvu/2ofzy8sW2ycRU/1/LzJA9tWY7bsYtJkSV89pG78ON3n+j6uNcuFLG62xALb0DzmlPpUacTBl/o40l8TZFEEI/Pl8Pm5sOArjj7CN8Gw9MjNdMSBfAwePEv6EDbrBqJ0gsTOU10qw7iOC6qhh2prMnIUotnjdMsyIc3tgVidDpRSfxMSBLfjN4lQEQz56ebLrcl8aOSIPzvv9NexK+ZkaomT6djwnVdsfvk/GYNjHV2Hj/s/OirjuMzX30ZADW25biuuwbg/pCvPwngA4HPPwXgU223qQC4Y7+PsVf44FuRGE7NF7rcOhpVlmBY8U58wFswbSbxI5z4arNBohFz3m5P4ocVQmSJdRTn2xee+cSDD14c3wsYptMJ9odIUsRP2y4W3itEV6MnS8emc/jSc14vhlHqdPiEQpZYy+TiMMEnApe263jF8fKIj4ZIGzVzOM3wkpBVZTH2/soLa/hGiE93L3hF/HQ8RwDCn3txq4aX1qrimrZTt3pebNyoGijqSmwYahjwwlOlYQ+kiAYEdxmkp9C9OKGjpCt4us8kflp2UITB5z/Lk54qJSy8FMaO0OlUITGGjCLR2H+M+PHXnsD3h6iRS1kFisRE4fkL376EpclsX6GddoKpZQ7/ONhXIae16XRMG0uTOfzdy5u4stMYmJ4qeL0o6V5oNKfJHTqdk3NTeHZlt7UHnCKhnFPxnQvNIj5/T/HnyYurvEjP79ve2Jan7YM9+jRFwun5pgYmq8k46/viRxH64T9zYUJvsXKcnC2gqCv4u5c38M47lsTXe13AVGQJmuz1QtBVqWVOlPWL+MEG78enc3hpvYLPf/0scpqMt9xyRNz+nXcs40g5i7tPzgzk3MQYw7vvbNpveYP3WkK1EX9d8OJ98D5htas7jncqecLgr49nV3bxav811K7T4Un8vcwx+dy1YdloWJ6S0XZcWLYj5svkxD+A8AEL9+ud36zHakjCXPNbMUXWlp+VbTYWCcIXBCKd+Gp4Et8Qq6zRjW1rHUV8RzxmGHnNc+IHnWHVhpW69OU4UMx4nd+DOp3tenQSvxih04l7fZVzGgzLafk7X9isYb6oj3wSlTauXyzhjL8SH7dQR4w3/Nx3cq7Q1+RdUzqd+GG7rYJJ/GgnvpfEd11XnMtjG9vuNFDMhBdCFJklSOJL4ngAwHS8nxmq0wkcR1xT95NzBcwUMi2pkzTAz41x1+DjUzmRxBtlEZ9PhspZdU8Nlw8CwQlwGlOfxGippUjfmNWaSfzL2w3sNCyh6OiHSiNdfaaymoySruDrL23AsB3cuuQtru3Fi79eMVLxvi74BYfdiD5ke2G9aqCYUWIXu4cNYwzXLZb61unwOXA5O/q/XTvNJD4v4ocH4trhKWUviW+SD3/MKGQUnJzrDOIwxjCV17C+a2C3YeFvnl/DG25YGOiYiqetg2Nw/r4vtjS2lVvm33XTxmROFdewQZ3ngzu3uHq3qCvielQzbNRMW9SvakZrEt9z4jcb2/KCLA/nrPrJ+YmsCol593ccF5W2gCkPFsUt7uY0WaTbR7Foxp9T0IcPeDrS25bL+PqLrV78Zj+Q5Oc+Xmhu74+S88cMoldmziviP7eyiz/65kW85ebFlh4DWU3G/dfP79vvKZ9pOvqTjKv44kyhLYkPhO90Tsq1C7yI712n6oGdIlynwwPEe1G2am1O/IwiQ5EYTLup0wnbiT4M0jNaOIBwtyHfmnd+oyq2QoXBE0LtTvwk6YWo9AAv2kY68WUptLFtnBonE9HYNs7HDHhJfNtxWxz8FYOS+HuBMYb5UkZ0SQf8JH7EQJJfKNsnHVvVuCR+a08HALiwVcORMqXww3jfa71tX7whC3Hw4IOhflM5YU78sAK9rjZ7loQ1mQUCTXcCvr5wJ34zQR/l3VUk1uLEN0N2CDQfxz8umw9iohd8gejFXQB4/XVzePIXHkhdEp9PJuKK+Md8Dz5jwLGpwTQ+2wt88J7GtOOwCF7/0rYgRIyepNu+h4GuSs0i/o4Xxri0VY+7SyJ2GtZAmh0OkvmSjq+9uAHAawAI7K2Iv1E1Rq7SAZrJ1UF68dcrRqp8+JzT8wU8t9JvET99CxSchQkdssRw7YJX0I1T03JsxxV/+3ObVWzVzJYFZGK8mcpr+Mr31vAz/+UbMGxnoCodIEKnI5L4nUV8XhSuWw50VRaJ9kE1MA+GPPkiQlFXxWucn6t5/aoeSOLrqoRyVkXVsGFYDp5d2RXF/nadTt4PH9ZNrzGt9xxad+tePZvHNbPRu5xzmqcy4x8PG/63C3O133d6Fs+s7OCj//UpkdBerxjIaeF9B6PgO72mCu1FfE9fw3twTGRVHJ/KY63iLTgFU/LDIJ9RYDsuNqpG14axQECn0+bEB/rrJzJXzKCcU/GMf53ir1ddlTp0OntK4gd1OqaDjCKJIB4PvVES/wDCi6DrVQM1w8bqriFW+8MI09Rs1ZKt8Jdzamh6oGLEJ/E1JaqIH+fE9x6rXcPTsGwoEgst5gDNFbCg461mWKlqwjVOzJX0xEl8frFvn3SsVRrCU9dOcydJc7J1octuksPMm29exN/+/P2i2SVx8OCD0n6a2gLhTvyoJD6/HtgRTnxxPrYCRfzQJH7za1HFAlmSxADZ+5mdCh++kMCL/aKIH3r8yZL4aYUPOuMGmMf9wv2RiexIt9Pzc3+adAzDpqWIXzi8vwciHG/bdzqKbbpfzGhYtkgqX+iziG/414BCSp4jZ76ki7EnL+LvpbntRjUdSXx+Pdis9b4QEUVai/iLE1ls1y1Ujb0vWGxUDJRDevCkgfmSji/+7OvwRr9x6WROw2bViO3ZwF/LEvOT+LXoABUxfrzmmhmsVwx889wmXn31NM5clUzrkZQwnU4zid88d+uaDNf1xva8kWxGlYV2ZlBF/GKLE18Rj811OjxNzgN8VcNG3eJFfFmEXZ58aR0vr1fx+utm/eP3nhPX6eQ1RfSC4QHT9t0Ef/rT9+CD910TeawtepkROvHDivjvu/sE/vvXXYPf+erLeP+nn0TdtLGxh91j/Dm2L1jnNG/X9Xq1ubPhqhlv/nFiJi9sAMOC1/RWdxrJdDrtjW2DOp0+zp+MMZyeK+JZf8cYH1scLWdRaVhwXRc1w4bEonXf3R5fUyQ0bMfT6aiS1z/OdsX8d1RO/NTMqhljU4yxxxhjz/n/h74aGWN/zhjbZIz98bCPsVeyqoyMImGzauL8pufwikviqzKDxFobxm5VzRY/WBQTWQ1bvr88SNckviKFNmfiBfqwFzw/cXY48f0Vqij4GzaodKmkaHvzuDFf0kWTSsBL4vdSxLcdF+sVAzMRxQ5eDOInRNd1cX6zRk1tY+C9CoiDyVXTORyZ0PHaUzN9PY4qSzDsNid+hO++mcR3oMYUyuumHV/ED9x3KiKtrcoMthNYXAhR+PDFBrNDpxOfxE9jCq8bpSQ6nWlvEH31CJvaAs2B8aA8qeMI6XSIOLwkfjrOQzyReCUwhru0VevrMfnYOm1J/Dm/uW1JV0TKkheGemGjYqYiic+DL3t5DlFsVI3I6/Io4cWqfnaJbFTT8XeL4th0TuhSyjkVjtvZPywI14ycmMljq2bi/GatryQpkS7+5T+5Ad/6V2/E1z76AD77yKtCAzb9EKbTuWVpAndeNdnSby5Ya2kEFMe8iD8onU7wcXgNoagrQhPJg3xcIeM58ZvHw8fHv//18wCA+6/zdi5osgSJQTSi5Yn0uumIWkS73kRX5djfdy4wpxjFzt2mE7+zDiJJDB9+03X4X3/wZvzls1fwyb96Aet7WHjm9br2+/GffWmrDlliKGQUXOWHBt91ZmnoGk3+utmuWy1/lygm4nQ6fY5ZrprJ4cU1r87Ka1ZHylk4/iJY1bd+7PV3xPuHcp2OqvDGttE62WGQjtGsx0cAPOG67ikAT/ifh/ErAN47tKPqA8aY1xy0YuCs32k6rojPGGtxoLmum9yJn1Nh2E6Hp56n3qM8UBlFhuOipZkhAOFWDtPp8MJM3ep04mdi3sj8Dd+axCedzl6ZL2awsl2H67pwXRfbNbNrY9vgAspm1YDjAtMRFxg+6OYX8LWKAcNyKIlPHFrmSjq+/HP347qF/pL4mizBtFqT+KE6GqXZ/NC2o9L6ftMd04FhO2AsPBUf/Fp0Er/ViR+m8OETj44kfjcn/hgW8csJivjH/CL+VSPegcMXaidS6B0eFnlNAX+ZUxF/OPQQwHnYv81zjLGHA1//C8bYM4yxb/j/5vbrWGtmmnQ6MmqG3aJEvLDZXxJ/NyLdOGrm/XDD1bOFjnFlHM+u7OCrL6yJzz0n/uiLpXyXDy9ODYKNipnKJP6C/7e7tN1PET8dGqQk8PBSWI85Dn+fXe9rFV9cq1ASn0hMmE7n9mOT+NwHX9MSfOHXqmAjWV0JJPEHtFgbrA9xnU5JV7HrL1bxxcqZQgaa4mngGqKxrSzGx3/21EXcfHRCLETwmtZaxbvG5TQZWb9Zb7XBLRG9PYfciJP42ZgkPudHXnkM33/TAv7DX3wXz1/e7fncJ5z4bdcDvovwwmYNE37vq1uWJvCr77oVP/6aEz39jEEQVCElWVDhAdB5f1E/O6AkPuA1Jl/dbaBm2EJhzuutXvNdq69FH03x+od6RXwJqiTBdJpO/EEv9CUlTbPqhwB82v/40wDeFnYj13WfANCfoG+IeK56E+dEET/emcu32AJeSt1y3GRO/GynvxwIJPFjdDoAOprb8sJRuE6HJz87dTqJkvj+tkzXdVExqLHtXpkv6agaNnYbFuqm5+YqRhTxNd/hFUyXcE/dTITDvd2Jf2HTew1TEZ8g+oOv4nMsu1NbA3hJfL5YakY58dt0OposhaYN5JYkfrQT37Jbi/jt2wSbSXyn5f+wJP64F/GFTidmgDlbyOCH71zGW29ZHNZhhVKgJD4kiYlr4EyEJo4YOF0DOIyxKQC/BOAuAK8E8Ettxf73uK57m//v8n4daNVIj06HB3au7DSLo/068fnYupi2Ir4/xrx6Jo+i7i20JdHpfOKxZ/Gh3/smgGZzxTQUuidzGhhraiL6xbQdXNltRAZqRsn8QJL4xthclyZDNKLtcM0IL+K7bv9JUuLwwK9BYWPm1tv5Rfw2fc0sd+IP6FoW3MHPx5FBnc6GXyuYymveDjLDRt3qTOJXDRsPXN/aPyAbaESbzyiiF0xzwbm3+k/w+j2K2tH1iyVcO1/EjUfjg1wf+f7rYDsuzm3Uej6v8+fV0djWn+td2q6L3zljDO+4Y2lEuxJam+h2447jk3j8Q/eKEFxrY9s+i/i+1vTcRlWoxfmiQbWRvPluFFw93jC9OqfqB/FMoZM95DodAPOu614EAP//fUvjDBPu1zu3UYUmS5jtMrHkW40ANDtQJ0ziA50D4yv+IDPq53JPcZTfPmx1Kczd790nXqcjkvj+CmzddOC6o2lOchDgW5RXthtie2dch+9iRmlJ4q/627ijGgBOiNeUdwFuFvFJGUMQ/dDuxLcjnfhSM4nvuKEDBZ0n8S1vy21UsZwxJhYK4pL4wca2lt2p8OGPIZL4/v9h2wkVWRK3z4yzEz/mGswYw8ffcQvuunp6WIcVSkE48cejWLJf8GsgJfGHRpIAzhsBPOa67rrruhsAHgPwpiEdn6CeoiR+VvN2wfKAz9FyFhf7SDsDwG49nUn8OZHEz0OS/B3KCZL4V3YauLhVg2k74vZRC9DDRJYYpnIaVgek0/nm2U0YloPbjw3XaZyEQSTxNyvm2PRqCesF1g6fb92w2CzkURKfSAq/BkX1D+ToLUn8gE6nOOAkfobrTZoqm6IecOJXTTDmjYf54nM9kMQPvrfvv761dKer3nUO8JP4flBVqN96vFYFdXijKFxfNZPHF/6nezFXjK+DHJ/O48fuvgpA9HwrCl7cbr8fX/C4sFlPVBfcb4LjjCQ6HcYYTs4Vxee6KoHnzfp9PryIf3aj2nTiB5L4VaO/sV+GF/F944giM1iOI+bBh6KxLWPsccbYUyH/HtqHn/UIY+xJxtiTV65cGfTDJ2Yyr2K9auDcRg1HJ7OQuvyhdVUSJ8dN0byi+wmA36a90dJlf+A1G5G2zqgRSfyYgrzQ6bQX/k0nVL/DaU/i80ZJ1Nh2b/Atype369j2B5VRSXzAO+HySR4AMQGJcuJnFBk5TRZN1877W73JiU8Q/dHuxLcinfiySOBYthNe6A8m8e34hVSe5I/a3qnKknD8AeGLC3ziYQmdjnf7qCQCP55xTOJP5jQ8dNsR3He6vx4Iw4BPhsalWLJfeNuMo1/jxMBJEsA5CuBs4PNz/tc4/9FX6fwi2yexq+u6fmPbdJyH+Dj6pbUqZInhhiMlXNzsz4mfVp0OHzPyCby3Q7l7AXzdVz5e3KyLNGcakviAp9QZVBL/r59fBWPAa64Z7UJwGPmMgqKuYGWPSXzDcrDTsMZmUVXodGrRO0V4cXN5Koe8P68lJz6RFF4L0bp4tINOfKHTCTS2HdR5XpUlZBSppX5Q1FXUTBuW7XiNqbMqZIkhq8momU7L8fAC7OKEjhuPtCbUg4XTXLCxrbG3a1Wv6e9R8pOvP4mTcwXcsjTR0/3482pP8PNdCKu7jZQU8fvrT8AYQ06VITGI8+heWZ7yxhhn12vYrBrQFEkEVKuG15i9n/eLFizi+0l8w3ZFTzh5RE78oY70XNd9IOp7jLEVxtii67oXGWOLAPraUuu67icBfBIAzpw5E91mfp/xkvgmzm/UYn34nKBOZy9J/HaP38p2A+Wc2uJZC8KT+IbV5sSP8dsHGykG4V2bo+Cri1VRxPfun5Zk1LjBi/grO3XoYiAZ/ZYuZBTsNpp/Mz4BmY7ZHRJMTJ3bqCKnyam4eBDEOKPJEoxATxE7wokfTOJHFvrbGttqMekeVZJQhxPpFZbbdDqm7XRs+eXHYAmdTnQSH/CuaRXDjl3gTSuSxPDvfvj2UR9GIpancrh1uYxXpDDNOUxKuiomnMRgYIw9DmAh5FsfTfoQIV/jJ5r3uK57njFWBPD78Hpe/aeQY3gEwCMAcOzYsYQ/tolhe6mptOz85FrKl9armCloOFrO4ivfXetyr3h4Eb+YMrXHLUsT+I8/difuPT0LwB9XVrrrdHjh/txGFbbrvVzSUgyezmcG5sT/6+dWcfPRidQuwC6U9D0n8XmwbFx0OlxNuxGzy4IX8Uu6gqXJHJ5Z2YndBU0QQZpO/PgFZV7srxo2JH9tW1clFDJ+g9ABBiAL/mKd+Nz/eLdhYb1qiMVT3suFz0syioSSrkCTJTx4w3yHypM/V12VIEsMuipjddcQ16qek/gjduL3wkRWxeMfuq/n+/G/e/uCdVAHk4Y6TH4ACyq5jAJVCVfA9sJsIQNdlXB2vYqduoXJnCqK9jyJ3+trLYimSP5ud67TYbDsZhJfHZFOJ01XnT8E8DCAj/v/PzrawxkMXKfDADx4w3zX22cDyUtekE/kxOfqk7b0wKXtOuZjtv1oQsXQqdOJKgZJEoOmSOGNbeOc+JnmBSn4f9pSQ+PCXLGp0+Gpw7gkfqFdp7PbgCwxMWgNo5xTxevwhSsVnJjJD70DOkEcNFSZieI34BXLwwr0uiqLc7PluKGr/ZnAOdyI0ekAzbRAVEpZaWtsG5rE79DpHNwk/jhRyCh49CfvHvVhjJyFki6KLMRgGEAA5xyA1wU+XwLwF/5jn/f/32GM/Q48Z35HEb/fYI7MGD79vlfi+FR8X6phwQsQL69VMF/SsTihY6dhYaduxo7j4qikNInPGMPrr2tu0CjnNJzbqMbex7IdEWQ6u1EVQaS07LCZLmj49oXtvh9np27i789u4r+79+oBHNX+sDCh79mJvynmsen4u3WDF8fa59JB+PWloCtYnsp6RXxK4hMJ6VmnY9hifK0rspj77/U6EUZBby3i84936hY2KobQmGV9W0Qj4OhXZAmffeSuFlVK+3PgBV+u0+Fa5V495TmxAMK6LoKMK1GNbYO/qzRoM4NF8b0uqOQ1GY7b/2IMYwxLkzmc9ccV5awmdgpUDRs1w+6qM49Dk/3Gtr5xhCtxeeiNGtt6xfsHGWPPAXjQ/xyMsTOMsd/kN2KMfQnA5wDczxg7xxh740iONiHlnArH9ZqIJk3i14w9JPG5TqctiX95uy4aE4WRCfiUg3jep+iXhx5IiAbvE1eoEUn8Bm/c6w2E0r4lKq3kMwqKGQUr23Vs+4PKiZg0SD4ji9VvAFjbNTCV12IVT8Ftzy+s7uKa2cKAjp4gDi+9OfFtcZuw1X6ecG+Y3Yv4fCIQlWZUZKnViR/STJd/bvq3E419YpL4ABXxieHwC2+9AZ/8Z3eM+jAOEzyAA0QHcL4A4A2MsUm/oe0bAHyBMaYwxmYAgDGmAngrgKf24yAVWcJ9p2dx1Ux+Px6+Z/ik99xG450xEQAAIABJREFUDXPFDBYG0ECU77TsJ3E2DCZzatfGtps1E374Huc2ai3NFdPATCGD1QHodL76wjpsx8VrT6ZX2dZPEn89ZX+3biiylyyOe33u1E1PLaLKWJr0FgXJiU8kJbFOhze2NZuNbTOqjOPTOfzyO27Gm29eHNgxlbNqywIp39V/ZbeB9UoziZ/TFFQNq8XRDwB3HJ8KrVXx6xwPceqqhJoRaGzb4864ZrL/4NaNcmp4X6fgLsI0JPFzgZ0ge20am9WUge1iWp7M4ux6DRtVExM5Vby2eBJ/II1t/dqoIkswbbcZYjsMOp04XNddA3B/yNefBPCBwOf3DPO4+iV4UuQX+zh0VcJ6xXtRbPZQxNdVCZoidTjxV7YbOD3fuTrK4QWgUJ1OTNElqP3hNCw79lj5yZwX7/liRa8ncaLJXCmDb53bwhf/8TKKGQULE9ELRQVdxUtrzfTT6q7RtWt6Oafh4uY26qaNcxs1vPMVywM7doI4rKhKaxE/WpXjJfFd140s9PNBdMOyYdjdivje/aNScbLEWo/L7jwu2V8IsP3BC9fqRKVi+PHEaX4IYlCMS7HoAPFxAL/HGHs/gJcBvAvwAjgAPui67gdc111njH0MwNf8+/xr/2t5eMV8FYAM4HEAvzH8pzB8eBHCclzMFnUc8b3xF7bqOBUzZo9DNLZNeTBmKq9hvWrAdd3InZ1BncnZ9SoYY6K5YhqYzmvYqVv+9vq9/77/+vlV6KqEVxxPrwZtYULHlZ0GLNvpmh5uh/d2S0NyNCllfwd9FLsNC0Vd8dOf3vs2TmVKEEGS6nSCTnxej/GagTL80J29K+Xi+F9+8OaWwviNRyaQ12T89Gf/Hts1U3jddVXGWsVoceIneQ68MM1tE5WGhZwmd+0T2Q4vZPdTkE07956ewcvr1Y4m7mnT6XiJdG9XeXaPdbzFCX1gTWGXp3J48sUNLJZ1nJjJix2JVd7Yto9aY0aRsVk1hE5Hk725sjXixrZ01dlnghPKxE58q5nEV2WW6GTFmKdFCTrxbcfFld2GcKeHwQss7UV8T40T/XN5c5KW+5jxhX/JTy5wjQ7f+nuQT8b7zXxJx5e/u4airuDT739lbAKrkJGxE0ziVxqiQU4Uk34S/3urFbgucPVsOlJsBDHOeE789iR+57lTV70tfIZoHhvT2JYn8WMmBjwtEDWhViTWclxWyHE1nfiuuE3UsXnPgZL4BHFQ6SGA8ykAn2q7TQXAodw2ESx+zJcyWCjxJP7em9tWDAu6nxJLM+WcBsNyUDPtyB4Fa34RX5EYzm3UUExZrwveS2q9YmAxJjzTjb9+fhV3XjWV6mTpwoQOx/WCPwsxO7vDWPd7H6RFg5QEb97TnEs7jotP/c338Lbbj2KmkMFO3RJzrTuvmsLihI7j0zQ3IpKRVKeTDeh0eD1mv84TNx5pbb66PJXDZx95FR7+1N9iu26JJH5W8wKcdcuGLHVX2vAFi2YS37NNVPbYaJTXi9Luw++H249N4vaQ3lbZlBXxAW9RZatm7vnv8Yl33xbeMWkPLE/msNOwYG/UcPvypNDpVAwbNcPqO4nfEI1tZSiSBMt2YfOd6CNy4qd7pHcACBZLkiTxc5osfHtbNRMTWTWxg7zctkV1bbcB23ExX4ou1Ioivh3ixI9N4kshSfz4Ij7gKV148Z4X86mIv3euns1jMqfisz/xqq4NDcOc+DOF+IH1ZE7DVs3E85d3AYB0OgQxAMKc+GGNYfnAnSvIoprfAn4Sv4tOR/W3ikcNvBVZanHiW07ncfGFAEvodBxx3zDIiU8QBNFKcEI+V9QxX9LBGHBhc+86nZ26KZoephne5HQjRlnCk/jXLhRxdqPa0lwxDUz7Y+d+mtte2qrj+cu7uOdUelU6AMQC08U9LDBxHec4FfEnclqLE/8b5zbxb/7kafzRNy8AQEvfiluXy/hvP3c/7QAjEsMXLsPG/EGaOh0ncfJ9kNyyVMbnPvhqXLdQFPWFrK/D6Rba5LQ78Xmfr+BCWC/wYnE/qepxJaemr4jP/4Z7reNN5NSBPZflKW8xvWrYKOdVaLIERWKeTsfsX6fD+85lFAmKSOJ7819y4h9Q+MBFlZloRhLHybkCruw0sLrbwFbV7OnFXc5qLTqdlW3P1xibxPcLL+1++3qXE7TXnKSz8N9tW6nnU6PGtoPiX771RvzVv3g9bjo60fW2+Yz3u+fO67VdQ6SJopjIej0dvnF2E4wBJ1LikyWIcSapE5+rcriCLFy502xs27AdaDHnYFlisZNNr7Ft4LjssMa23s/jRXyeyI+akPCdAkkG/ARBEIeBbFsSX1MkzBQyfTnxveBP+sfTXOcWVOa0w5P4tyyVsbLdwMpWvUMvMEp4AKYfL/4zKzsAgFuXygM5pv2CzyFX9uDF36wa0FVprHqfTeZUrO40/65feWENAHDRf29u162WJqAE0QuyxKApUlfFJB8z10y7WcQf8jj65FwRf/4z9+KNNy4A8K5b3NGfZEFB6HR4gt7/f23X2FNRtZnEP3zzCUWWRBgqLUX8XIp6FASD0uWsBsY8k8lGxYDrInLXXxIysiT6OGRU771rOk2dTrcFuf3i8L0Lhgwv4h8tZxO5v24+6g3mvnV+SyTxkzLRlsTnA664Ij5vXtuexK+bduz2mEyIE9/o0gwX8N7wzSQ+NbbtF02REneo5yumFcNC1fAcYdMJkvgA8PWXNnBkIkt/K4IYAKqfeHccF67rxjrxAaDiJ/HDC/2+TsdKoNORWGyaUZaYKMoDXqG+PbXf1Ol41wyRxI/YTqhTEp8gCKIFPTBWnit6Y/QjEzou9KHT6XXOMCqaSfzoIj4v8N/qu5i/c3E7XUn8vBeA6SeJz+do/eh4hsFiH02X1yvmWKXwAeC25TLOb9bw4moFAPCVF9YBNIv4u3WLHPhEX0xk1a5FRcaYH5i0Ubd4I9nRzsF1zS/im06iBYWs5t2GhzX5fdYqjT0FOIWe5xAm8YFm0Tyqr9mwyfeZxB8kx6YDRXx/jFHIKLjiL8j2c4wZVcJO3auvZhTZS+JbrpgvUxL/gFLUFcgSS6TSAYCbjpYAAN86t4XNmtHTG7WcVbEV2AK4stO9iM8LPu1O/JppQ495wXvu/jCPfjedTmcSP5eCFbzDAC/i79YtMfGYyXdx4ue9E+G3L2zhmjlS6RDEIOAFbdNxwO01YU58fj7lCQAlZLVfkRgk5i28GpYdew6eL+mxu2lUmYmdOoCn02kfnPDPhU6nSxKBkvgEQRCtBEMyc77ycmFC7zuJn5bJfRx8N1icTmetYqCQUXC1r3CsGnaqkvhCp1PZexJ/xf9bz8UoT9PAVF6DJku4tN37c92sGmNXxH/g+nkAwONPr8C0HTz5olfE5/0qdhrmnlQgBMH51MN34oOvu7rr7bKa55AfhU4n9HhU2etnYvSfxN/Le0jf594AaYfXy9KyWM//hmnoUVDSm2oeHhTIZRRc8XfL9RNC1WRJ2Ec0RfKDeMEk/mjmt3QV2mckiWGhpOOahA1Bi7qKq2fz+IdzXhL/1Fwx8c9qd+KvbNUhMcR6zyMb25qOOFmGoSsSLoc68bvpdGRRkKoYFjQl/U24Dgp8MefselX83WeK8YNrPiE0bTfxa5ggiHh4wdvz4nOnfHTKvip0Op3nSsYYMornmTTseCf+f/jRV0CK6bEiS+1O/M4dAnywYgudTrwTXyTx5dEP8giCINIAD8lIDJj2i9qLE1l8+fm1PT9mr3OGUcHHlZtxSfyqgam8hqXJZkq9nE9H4QLwiheaIgntz164tF3HZE5NfUGKMYa5UmZPTZdXK8bY+eKXp3K4dr6Ix59ewe3HJlE1bBR1RSTxd+pW4h3QBBHGzUvdFbhAQF9jev2pRt3YmxdrN2uGCOjEIZz4GaXl8/WqsackviR5uxPSkPweBTn/d5aWIn774syoWZ7KYuu8iYmsd83JZxRc8Xe89evE52T8Ir5hObDJiX/w+exPvAofesO1iW9/61IZ3zq/ic1enfg5rcWdtrLdwEwhE1sk14RPubUgXzNtsQ0qDL1Np2PZDmzH7Z7E1xTRpLHasJFPyRv/MHCLP2j45rlNkcSf7pLELwdef1dTU1uCGAi8EG5ajtiOF+e75wqysNsA3la/hmmLpjtR5DQltmAQdOLbjgvX7Vw4kNt0OnHHz48NIJ0OQRAEh4dkpgNj9MUJHTsNS2zb7pVe+2iNCr7VfaMS/TzXK14j2/mSLha905TEZ4xhJq/1rdOJ2ymdJhZKOi716MR3XRcvXN4dy15aD9wwh6+9uIEvfPsSAODNNy1iZbsOx3H9Ij5lIIn9J5jEjwtWDvN4AO/cnWR3bVN/05qgd12gkNnb8ynqCgqH9P2X02RoitSi4xslhYwCiaVnp/Wybz3hY4y8Josk/mCL+AyW4/pBvOj5736Tjt/6AefYdK6ngfXNRyewst3ATt3qzYnv33bbV+qs7HQfIPLkfKNdp2PEO/F1VWppbMvv39WJn5FFk8aqYR9ar9komC5ksDyVxTfObootwEmd+AAoiU8QA0IU8e3mdrywlXx+Pt2NceID3qBCOPH7GEwpEoPtD0p4Mb99hwAvqDR1Ok7Lc2qHTzyoiE8QBOHBU5VzxWaQYqawd8+67bjYrlsojUERX5UlFDNKrBN/vWJgOq9BlhiOlL00fpqc+IA3pl7ro7Htpe06FibGpIg/oWOlR53Oxa06dhoWTi+kf3dIOw9cPw/bcfHpL7+Ia+eLuPFoCabt4vxmDbbjUhKfGAo8id+w7ETJ92EcD9BsWN0NPv5vNqRtPoe91n/+7Q/fhg/ee82e7jvuZFUZE1kVLGZH9TDJZxTkNCU1x7M85RXxee0qn1FEoT2r7r3eGNxJ7jnxJZh+eBmI3om+39CsOoXcEthmxVeTkiDSLb5S59JWHfNdXIt89SzY2NZ13a6dxz0nfjOJL4r4XVaK81rQiW8d2i1Ro+K25Ul88+wWVrkTvxD/+ihlVfBz80lK4hPEQBC9SIKDgJimtUKnE+Gd5zujujW27YYiM+G4j0rYN5P4bbeLdOJ7x5OWpAZBEMSo4U0Lg0EbXoDfqVs9Px5P749DEh/w1Djdivh8Is6VOmlK4gNeCKYvnc5WAwvjlMTfqsN13e439nl2ZQcAcO38+BXxb10qY6aQQcNy8OprpsXfiT+nw5oEJoZLVuVJfCcV6WuerF+vGsmc+G2NaIP32YtOBwBec81MSxPTw0RRV4TvPQ2899XH8T+//aZRH4bg3lOzuOP4pAioBm0f/Ta2DX6syhJM24Vpj1anQ1ehFHLDkRIkBjhubwPycrbVM3l5p4E7jk/G3ocXfBptqXrXjW8c0q7T4TqeboWaXEYWaoiqYQu/FzEcbl2awB998wKevriNQiZerQF4J6aJrArLdjFbTHfzLYIYF1Sl6cRvJt4TNLYNceLz2yVx4ndDlpqNbaN2CPBjEEl8fxCjRh4bJfEJgiDamS5oODbVLEZwRcdedDpbtfEq4k/ltMjGtq7rekl8fyLubZFfS18SP5/Bcyu7e7qvaTtYqzTGR6czoaNm2tiuWZhIWETiBe/T8+MXAJIkhgeun8N/+dpZvOrqKSxOeAtJz/jPqURFfGII6JqM7Zrp6XRSlMSvd+mb2H77fKYzib9Xnc5h5p/ffxo7jb3p9vaD0/NFnE7RIu1rT83gtadmxOfBhaJ8H6+3YDguo0hQ/XkxDzCPSqdDV6EUktMUnJor4pmVnT0l8TdrJhqWjfWK0XWAKEkMisRakvi8OB+r01E8nY7rumCMiUWAbjqdvKagYTmwbMdL4qfgonSYuP1YGQDwl89e6arS4ZSzaqq2bxHEuNOi07G9j+OS+HzhM1qn4225NW23T52OJFz3vJjfrsnhiXve0Mdy4pP4E1kVst+MiiAIgvD4zAfuatHf8CL+9iEo4pdzGtYjUuxVw0bDckRDVJHET1kRf6agYXW3IeZBvXB5pwHXxVjpdADg4nYtcRH/mUu7mCtmRCPjceOH7lzG0xe38eprZmD4xRq+aENOfGIYZFUJl7d9J34akviBcXwinY7ansRv3mevSfzDTNKGyIRH8DWW7UPf3erEl6H6n/N6adT8d7+hd1BKuXlpAs+s7PTY2Na77VbVxJUdz13YTacDeKtKhhUs4nsfx636cjdbw3Kgq3JinQ7fzlI1bVQaNo6Ux2PCcVC48cgEFIlhp27h1FyydMw771hKXQKKIMYZXhg3LAe2GuPEF41tbf9+0U78XV/B0LcTX+h0wrcJ8sUG0269XZQT/x13LOGGIyUasBMEQQRYmmxVApR8z/Z2jE5nq2bi818/h/fdfVVL4ZgX8XsJ/oyS+VIG37m4Hfo9Xtzn+pwHb1jAMyu7opifFqYLGhqWg4ph47HvXEJWlfGmmxYT3ffSltckdlx0OrwvwYXNGq5bKCW6z3OXd1KV0uyV249N4tGfei0AwHFcqDLDc5e9JD458YlhwJ34SZPv+40eUJJ0q/cAwKn5Am46WsINi945Q29J4tOcgNhf8oHCfT+h4fbGtnweXPP14FG75Peb0S/rEaHcuuwlpqfyyRUmPO2wWTOwsu0NEOcSDBC1tiJ+jSfxteiXBz8R8wR+Up0OL+RUGzZqJjW2HTa6KuO6RW9QPd3Fh8/5qe87hffcdXw/D4sgDhVaSGPbsJV8PkjulsTXVVl4lPtx4stBJ36Eq58x1qLd4cX8qAWGQkbBnVdN7fmYCIIgDgOiiF+LTuI/9p0VfOyPv4PnL7dqXMYtiX+knMWVnYaYOwQRRXw/PHLtQhH//kduj1woHhXT/vzs2+e38OHf/xZ+/S9fSHxfPkcbF53Okl/EP79RS3R7x3Hx3MruWBfxg0gSw8KELt53VIAkhkFW8534XfoUDu14ekzizxQy+OP/8R7RcDQbWATIU/2H2GeCCp1sP078QG1TVyVR1Of10hHZdKiIn1bedccSfv1HX4ETM/nE98lrMhSJYbNqYmXbS+InSXloitQykObbQ+JWffmJnL+AeRK/WwqUJ/F3Gya2ayY1th0Bt/kLRN2a2hIEsT80dTqu0NLIISv5fJBcMbo78blHuZ8GsqokBZL4fHGh8/FkicEUOh0HssRIt0UQBNEHBeHEj07i7/rn+XYVzTgW8QFgZavR8b11v69X2neAciXlx/7kOzAsB6u7nc8lCpHEHxOdzkwhA02WcH6znuj25zZqqJk2rl0YPx9+FIulrNipTjodYhjowSR+6nQ6vddvgvfJkROf2Gd4cFhi/c2NM206HT4Xr5k2VHl089/RnxGIUPQetmVyGGMo51Rs1syeUh4ZRQ5N4usxBXZ+MeEFf+HE77K9iq+8/tr/9zzWKgZeeYISmsPm1iVexE/3BIkgDip8sdO0nWaSPVSnwxc9vfNspBNflYSCYRCNbV030HA35GcqEoNtN4v9o2rqQxAEcVCQJYZCRokt4lf87dvtTWE3q2NWxPcbhZ7f7Ex2r+96RfzplBfxeRDmqfPbUGUm/PhJWNmuQ1MkTI6J/kiSGBbLeujfKwzeAPbUAUniA60LLqTTIYZBVpVRN200TFtojEd6PEGdzl6K+IH5Ce1mIfYbHhTOaUpfhfZ2nQ7fed4wnch5+TCgd9ABYyKr4vNPngMYEg8QNUVqbWxrJGhsyzuUWzyJn0ynw1de/+s3LuDBG+bx9tuPdj0+YrDcfmwSADBXpCQ+QYwCPgAwbEck3+Oc+FVfpxPtxJex2xiMEx/wVDpxmh9FYuL7pu2mTnNAEAQxjhR1JbaxLVerbdVak/jbNROaIqVCuZCEI2W/UepWZ1F4Y0yS+Fz3oykSfvSu4/jU33wPuw0rUYH30nYd86XMWO1gO1rO4vxGNdFtn+VF/IS9t8aBxUARnwqQxDDIaTJM28Vuw0qHE79HnU47iuwVQE3bpT5ZxL7Dz9P9qHQAQJNbe0HwOW/NtEfmwweoiH/g+On7T+ErL6whpym4ZWki0QBRk9sa2/oF+bjJQDOJz534fhK/y0mdJ/FnChl8/AdvHqsB7EHh5FwB//d778Brrpke9aEQxKFE6HSseCe+JDFosiQK9NFO/OZ5NzjY6BWuzrEdt6nTCUviy5JI6luOE3rsBEEQRG8UdUWo0cKoRiTxt2rm2KTwgdZGqe2sVQwoEkMp5cqS6YKGnCbjn77yGG444jVuXN01khXxt+pj09SWc7ScxV89dyXRbZ9d2cHRcvZAJdZ5Ej+vySNNXxKHB16H2ayaqdDp5HpsbBuGrsowbYsWwoh9h/fdzPdbxA8m8VWpWcQ37JHOf+kddMB46LajeOi23tLtnhM/oNMxvI9jk/j+yVvodEQSP/6Ncmwqh2tm8/ilf3Jj4saqxOB5440Loz4Egji0NHU68U58wEvjd3fiN8+7g0ri26KxbefjKW2NbUeZRCAIgjgolHQ13onvL+jytDpn3Ir4uipjKq+FOtY3KgYm81rqQz4ZRcbjH7oP8yUdX/7uKgDgyk4jUS+zle06bjo6sd+HOFCOTmZxeacBw3K6jjOeubSD0/MHJ4UPAIu+AuogLUwQ6YYniA3b2XPRfJCosiR24u51USGrytipW5TEJ/adZhK/v9da0DKiyZIo3HtJfCriEyMk017EN7vrdLgLjRfxeZK/m05nMq/hiZ99XT+HSxAEMdZo/ip+w7JF4j3MiQ9459qq78SPWvFvGWD06cQHAMt2RONaOUKnYwonvhOp+SEIgiCSU9QVXIlpkFr1F3Q3K51J/PIYFfEBT6kTlcRPuw+fw3cUcD/+lZ3uzW1d18Wl7ToeuH5+X49t0BwpZ+G63i6CY9O5ju9v1038u8efw/OXd/Hc5V3cd3p2BEe5f3CdDjW1JYZFtk99zX6QVWXs9KH34bsLcmOifiPGF67wzg0oia/JktghD3g10FGG2NJxRiBGiqa06XR4Y9uYC0akTqePAhJBEMRhgCdQdhuW0OlENq1VmjqdqBX/9pTAXuHF+NYkfufPlOVgEp90OgRBEIOglO2WxPfG55u18U7iA15z21AnfsXAZG48ivicWb/H1GrMAsxGxcB6xcB2zULddFoapY4DS/6CxbnNcC/+XzxzBb/119/DynYdb755Ee86szzMw9t3qIhPDJvWIn46it66XxDd6/FkVRk5TYZESipin+EK70EV8flcm89566ZNjW2J0ZJRJKyFFfFjXvT85M01Og2TO/HTcZEhCIJIK3wSuFO3Yp34gOff44ukkYV+dTA6Ha70sR0Xpt/sPCxloEpSs7Gt40IlnQ5BEETfFHUF27UYJ77Q6bTeZrNq4tr54r4e26A5Us7ib55fheu6Leqc9YqB633H/LgwmdMgSyw2if+zn/smnr64jf/93bcBAObHzYk/6RXxz290LrwAwNl1r7j/B//D3X03Ekwj04UMFImhQDodYkgE6zBpSuIDez8eXZVIpUMMhbyfxI8ziySBh+N4389gY9tRLq6l44xAjBTPiW+Lz0URP2arlK5GOfHpJUUQBBFHRpGgygw7daurEz94HlYjUvbB824/52Ceujdtp5nED1lckCUGyy/yW5TEJwiCGAhF34nvum7o9/murM02J/52zURp3JL4ZR0Vw8Z2YOfB733tLF5cq2B5slPXkmZkiWEqr8Um8V9creDiVh0/87t/DwBjl8RfnMiCMeB8iAIJAF5eq2K2mDmQBXzA+xsfncyOjeqJGH/SmMTnx9RPY1tqaksMg9yAkvgZkcT3HofvWq8Z5MQnRkxGkWHYrU58WWKxnmNd6dTpSCxa90AQBEF4MMb8Yo0pnPiRqpxA2mW/k/i8GG87bnOHQMjPVORmEt+ixrYEQRADoaSrsBwXddMJLYZWDS8wE0zi246LnYY1fjodX89ycauGiayKf//Ec/jVx57FPadm8FPfd3LER9c7s4VMZBLfdV1c3KpjaTKLc36SfWHMkviaImGumIlM4r+8XsWxqfFafOmV/+s9rxi79xkxvrQU8VPQ2BYI6nT2Nu6fyKpipy9B7CeyxJBV5QE0tuULV61J/LrpjHT+S0V8Aprc6sSvGQ6yqtyyvbWdziS+1zk97j4EQRCER1FXWpz4UWn24MB9v534orGt4wYWFzofTwkk8U3Hpca2BEEQA4Cr1rbrZmgRv+In8beqptDQcP3OuBUXeRH/wmYNlYaFX33sWbz99qP45Xfc0tdi9KiYKWYimxJv1y3UTBsPv/oqPH1xG3/+7UuYK2WGfIT9c6ScxYWQPgaAV8R/5YmpIR/RcLnxyMSoD4E4RASvAZnU6HS849jrzoBffOsNQhFKEPvNe199HK++erqvxxCNbbkT358XG7ZDTnxitHQ0trXsriuszSK+n8Q37dRcYAiCINJOUVdanfj9JPGDRfy+dDrefS3bDWh+InQ6IonvQOlj4YAgCILwaPZLMUOd6RXDgsS8yWPVsJHPKNga1yL+hO9Y36zjr55dhaZI+NjbbhrLAj7gJfGfX9kJ/d7Kdh0AMD+h4/2vPYGPfP91e9ZRjJKj5SyeOr/V8XXDcnBxq4blA57EJ4hhkmadzl6T+HSOIIbJz7/5+r4fQzS29V/7mtKcF48yxDaeIyVioHhO/EAR3+jeqEGWGDRZQq0liU8vJ4IgiCQUMgp26mZXJ37wvBpVLNcHrNOxHAemn8QPG6CoMhPOfE+nQ0l8giCIfuFe+6AnnmP7mp1Fv/i94XvxeRG/nBuvIv5s0WsUen6jhj976iJed3p2rF3Js8UMVneN0H4Gl7a8Iv5CSYckMcyNmUqHc3QyiwubdThO63O8sFmD4+LA63SIvcEY+xXG2D8yxv6BMfYHjLHyqI9pHMhq6Svic8/4OC5CEsRekCUGWWJiPh7coT7KJD5VXQlk2pL4NdNO1Mk5o0odOh2CIAgAYIxNMcYeY4w95/8/GXG7P2eMbTLG/rjt6ycYY19b0ArwAAAgAElEQVT17/+7jLED1U2MNzDs5sQPDtwT6XQG0NjWdlxRpI9M4vvHbTpOZMNdgiAIIjklrtOpmR3fqxheYf+or6HZ9L34m2OaxJclhoUJHX/21EWsbDfwllsWR31IfTFT0GDYDrZrnQswvIi/OGbNbNtZKmdh2E5HA9+X16sAqIhPRPIYgJtc170FwLMAfm7ExzMWtDrx0zHO5nMSsi8QhwlNlppO/GC4boROfHoHEtAUr0khL9rUze5JfMA7kTcsXsS3x3YLLEEQ+8JHADzhuu4pAE/4n4fxKwDeG/L1XwbwCf/+GwDevy9HOSI6dDoRW/KCBfponU4giT8AJ75pu6LxVFiBPqcpqJpeocKy3chjJwiCIJJT0r1C/E5IEr/a8MbbRydbi/jjqtMBPKXOS2tVaIqE+6+fH/Xh9MVs0XPcX9mtd3zvkq/TGUcPfhD+2ju/2erFpyI+EYfruv+v67r8pPYVAEujPJ5xQU+jTkfrz4lPEONIRpXEXFsNzMVHOf+lqishiu88jZ80ia+rUsCJTzodgiBaeAjAp/2PPw3gbWE3cl33CQAtIlnmdcj+PgCf73b/caWkq9ipm6KIn6RAH5V4DyZi+ini88fvlsQv6U0Ps2lTEp8gCGIQFHWu0+lM4u/6TW2XJsN1OmNZxC97yfT7xlylA3hOfAC4vNPZ3PbSdh1TeW3sdyzzZsTtRfyz695CzFxxvBcpiKHwPgB/NuqDGAdkiYkaTVqK5sKJP+bnMoLohWASP6i2JZ0OMVJ40YcX8eumk2iblK7IbTodejkRBCGYd133IgD4/8/1cN9pAJuB5M45AEcHfHwjpZBRsNuwYPmJ96gtecHmUVFjBbHFT2aQ+hhQ8MGI5TixOwQmsqpQBliOO9LGPgRBEAeFZmPbkCR+h07HK+Jz9U5pLIv43nN5y83jrdIBmkn81V2j43srW3UsjKkHP8jyZA6aLOGrL6y3fP3l9SqWJ7N9jT+I8YYx9jhj7KmQfw8FbvNRABaAz8Q8ziOMsScZY09euXJlGIeeavptJDtolqdymCtmaNxPHCrmShlxjQ++9kcZYhvv2AMxEHi35YZtA1BRN+1EaQpdDRbx7bFPmBAE0RuMsccBLIR866P9PnTI1zq7xXnH8AiARwDg2LFjff7Y4VHUFThus1jTLYmvSAzeBoVOeEKnnxQ+/xmAp8iJW1woZb1dBI7j3W6UTkCCIIiDQk6TIUsMOzFJfF743gjodDKKlJqkZi/ceWIKJ7+zgvuv72WNP53M+En8KyFJ/ItbdSyMuQ8fAPIZBT9w2xF8/uvn8LNvOI1yzmtV9NJalVQ6hxzXdR+I+z5j7GEAbwVwvxvW/bn5OJ8E8EkAOHPmTOTtDgtZVcZWzUzN+f09dx3HO+9YipyPEMRB5Lffd5cIOKuUxCfSQkYO0eloPep0rGTpfYIgDg6u6z7guu5NIf8eBbDCGFsEAP//yz089CqAMmOMLzQvAbgQcQyfdF33jOu6Z2ZnZ/t5OkOFaxO4EiEq1cLTN3HePZ7E77cviRLQ6cRpfiayKhwX2DUsmOTEJwiCGAiMMRR1JbQ5KnfiT+Y05DW56cSvmmOp0gGA1187h8c/dJ+4Ho4zE1kVqsw6mr4CwMp2HfMHIIkPAB+45wRqpo3PfPVlAIDruji7TkV8IhrG2JsAfBjAD7iuWx318YwTvB6TFn2NLDHkNMoAE4eLybwmXvfBIr5CRXxilPDCT0PodOxEF4uspojtvQbpdAiCaOUPATzsf/wwgEeT3tFP6XwRwDv3cv9xoOBrE3ghpnsSP/r8ym/TdxFf6HSaRfywxQXefHG7ZsJyHKiUxCcIghgIXtPzziR+xR9v5zIyyjlN6HS2aibKufEvgo87ksQwU8h0JPEblo21inEgdDoAcN1CCfecmsGnv/wiDMvBZtXETsPCMhXxiWh+DUARwGOMsW8wxn591Ac0LvAEPgUlCSIdyBID34iijFCnQ2cEQhTfRRLfSJbEnytmRAMnz4mfjlVigiBSwccBPMgYew7Ag/7nYIydYYz9Jr8RY+xLAD4H4H7G2DnG2Bv9b30YwIcYY8/Dc+T/1lCPfp/h7mOexI8q0vOBe9yWPX6bfov4wolvO/GNbbPesW/XLFiUxCcIghgYXtPzziR+xU/iFzIKJvOquHZs1oyxTeIfNMKK+Je3vc8XD4BOh/OBe67G5Z0GHv3Geby87gWrKYlPROG67knXdZdd173N//fBUR/TuJBVJTAGCkoSRIrgafxRJvFpPwwhCj/BxrZJ3GuLEzou7zRg2Q4apk0XGIIgBK7rrgG4P+TrTwL4QODzeyLu/wKAV+7bAY6Ykijie4nLqHGAHnDiR8Fv068Tn6fuLceFZftJ/AgnPuAlQE3bGWljH4IgiINEUVewHZbE9534OU1GOasFnPgWjpYPToF4nJktZrCyXW/52iX/8/kDVMS/99QMblgs4RcffQpvuMFri3Rsmor4BDFocpqCjCKRg54gUoQqMRggJz4AgDE2xRh7jDH2nP//ZMhtbmOM/TfG2LcZY//AGPuhURzrQYMX7GumDdtxYdhOoi7oCxM6bMfF6q5BTnyCIIge4A7graoR27Q2k8CJr8re1j6tz91QstR04jcsG7LEIIUl8blOp256TvwRDmIIgiAOEsWoJD7X6WgKyjkVWzUTNcPGd6/s4vh0ftiHSYQwU9A6kviXtrwi/kHR6QBe74b/53134pajZfzhN712RcuTVMQniEGjq3JqmtoSBOGhKrzJLRXxAeAjAJ5wXfcUgCf8z9upAvhnruveCOBNAP4tY6w8xGM8kEzmNADARsVA3fS262YTJvEB4OJWjXQ6BEEQPVDINJP4SZrWxjnxGWPIKNLAnPim7eDKTgMzBS30dhOBJL7lOCN1AhIEQRwkSrqK7Vp4Ej+rypAlhsmcho2qga98bw2G5eC+0+PT1P0gsziRxeWdBt77W1/FE0+vAIBI5i8coCQ+AMwVdXzmJ+7CI/dejbfcsoh8hjb3E8SgyWpyapraEgThwefko0zip+mK+xCA1/kffxrAX8BzIgtc13028PEFxthlALMANodziAeTab9QsxYo4idZ9V0oZQF4KZOGRTodgiCIpHAn/lbNFAX9MDL+ubjbQCGjyMj0WUzniwm242Jlp4H5iOQg1+ls17wk/iiTCARBEAcJr7FtWBLfRj7jXQ8m/ST+F//xMnRVwitPTA37MIkQ3n/PCcgSw+989WW8/9NP4v/4kdtxcauOrCoLhd5BQpUl/Pybrx/1YRDEgeWttyziuoXiqA+DIIgAmj/vjQvY7TdpqrrOu657EQD8/+fibswYeyUADcB3h3BsBxqexF/bNVDbQxL//GYNpu1SEp8gCCIheU0R3e1jm9Yq3XU6/HYDa2zruLi8XcdcMbyIX8x4x96tKS9BEAebJCpM/3Z/zhjbZIz9cdvXTzDGvurf/3cZY+Hbfw4RpayKXcOC4zcX51Qalkg7T+Q0uC7wp9+6iFdfPU26hZRQ0lX89P2n8KUPvx7XL5bwK1/4R5xdr2JhQienNUEQPfPGGxfwk68/OerDIAgigJKCxrZDnXkzxh5njD0V8u+hHh9nEcBvA/hx13WdiNs8whh7kjH25JUrVwZx+AcWTZEwkVWxVmk0k/ha9wlBOacio0h4aa0KAOTEJwiCSIgkMRQ0ryAT27RW7d7Ylt+uf52Od3/LdnB5p4H5Uib0dpLEUMwoWK/4RXxK4hPEYSWJChMAfgXAe0O+/ssAPuHffwPA+/flKMeIkq7AdYGdRmsav9KwkfOvGZM5bzfU6q5BKp0UosoSPvL91+Hseg2PP71yoHz4BEEQBHGY4TvQ5cPixHdd9wHXdW8K+fcogBW/OM+L9JfDHoMxVgLwJwB+wXXdr8T8rE+6rnvGdd0zs7M0wO3GdF7zdTremoieoBjEGMPihI4X1yoAQDodgiCIHuBKnSROfLlL2r2UVcTj7RV+HFXTxnrFiNTpeD9PxequV8QnnQ5BHFoegqfAhP//28Ju5LruEwB2gl9jXjT5+wB8vtv9DxP8PL5Tb/XiVxoWCkKn09ywcN+1sRuXiRFx76kZ3H1yGo578Hz4BEEQBHFYUf0kvko6HQDAHwJ42P/4YQCPtt/A32b7BwD+k+u6nxvisR14pgsa1nYbTZ1OgiQ+4A1MRRKfdDoEQRCJKepemjJOR8PPq92S+J949234F2+6rq/j4T/j0pbXiC8qiQ942gCRxCedDkEcVnpSYbYxDWDTdV0eOT8H4OiAj2/sKPnXhXYvftWwRBK/7Cfxj0/ncGImP9wDJBLBGMNH3uT54o+UqYhPEARBEAcBXsSnxrYeHwfwe4yx9wN4GcC7AIAxdgbAB13X/QCAdwO4F8A0Y+zH/Pv9mOu63xjB8R4opvMZvLC6i5qR3IkPAIsTWfzt99YBoG+VA0EQxGGCJy7jBgG6msyJf2q+/8ZX/DjOb9QAAHMxSfyJrIpL216xn5L4BHFwYYw9DmAh5Fsf7fehQ77mhnwNjLFHADwCAMeOHevzx6Ybvri7XWtN4u82LCxN5gAAZT+JTyqddHPz0gQ+84G7cC01piQIgiCIA4EiGttSER+u664BuD/k608C+ID/8X8G8J+HfGiHgqmChq+9aDSd+AmL+AsTOnjvLdLpEARBJKegd3fiJ03iDwKeqD+/6RXx5yMa2wKevuepCw3vfjKd+wnioOK67gNR32OMrTDGFl3XvRinwoxgFUCZMab4afwlABcijuGTAD4JAGfOnAkt9B8Umjqd9iS+jZy/S3ZpMou3334U77nr+NCPj+iNu0/OjPoQCIIgCIIYEDyJP8r5L828CQDATF7DetVA1eitiL8Y8DxSEZ8gCCI5PHGZJIk/jC17ssTAGHCBF/FjdDoTWVUUmUaZRCAIYqR0VWFG4bquC+CLAN65l/sfVEpZ77qwGZLEz2e8Ar8qS/jED91GCW+CIAiCIIghoqYgiU9VVwIAMF3IwHWBi74LmReOurEQ0C1kEhb+CYIgiGBj2+5OfHVIq/2KxLBdt6DKrKV5Yjvc2wyQSo0gDjEfB/AgY+w5AA/6n4MxdoYx9pv8RoyxLwH4HID7GWPnGGNv9L/1YQAfYow9D8+R/1tDPfoUwsMxF/3FVABwXRdVw0Y+Q+NsgiAIgiCIUUFOfCI1TOW9Ys25Da9JbS9OfA4l8QmCIJJTzHTX6aiyl44f1kBBlhhM28VcUYcU8zN5WhSgxrYEcVhJosL0P78n4v4vAHjlvh3gGKKrMmaLGZz1x+MA0LAc2I4rkvgEQRAEQRDE8OHz3lH2hKOZNwEAmC54RXzuQs5qyZ34HCriEwRBJCdJY1vGGHRFHtqWPdUfmMzFqHQAT6fD6dZ0lyAIgkjO8mQWZ9ebSfxKw1OX5TUq4hMEQRAEQYwKTfHmvfIIQ2xUdSUAANN5r2BzfsObNOhKsiL+dF4Tq1CZhPchCIIgmk78bgX6jCoNLe0u++fzuKa2gNfYljPKJAJBEMRBY2ky15LE5/2qKIlPEARBEAQxOvicnJz4xMgJJvE1RYrVKASRJIZ534ufSejRJwiCIIJO/C5FfEUSxfX9hg9I4praAq1OfNLpEARBDI7lqSwubtVh2Q4Ar6ktAOQT7pIlCIIgCIIgBg934o9yJzrNvAkAwGROA2Ne2kfvUYvDm3CRTocgCCI5BeHEjz93zhQymMypsbcZFIrQ6cQn8UmnQxAEsT8sT+ZgOy4ubtUBAFXDL+JTEp8gCIIgCGJk8B3o1NiWGDmyxDCZ07BeMRL78DkLE1kAG6TTIQiC6AGu0+k2CPjUj90JPWGz8X6RRRK/m06nWcTniQSCIAiif5ancgCAs+tVLE/lsNvgOh0aZxMEQRAEQYwKPu8d5fyXZt6EYDrvKXWyPRaLRBKfdDoEQRCJETqdLkX8+ZLeknzfT3iqvptOpyWJP8IkAkEQxEFjedIv4vte/GqDkvgEQRAEQRCjRklBEp+qroSAe/F7TXzefXIGd52YQl6jyQVBEERSkjrxhwkvyM91a2yrUxKfIAhiP1gs65AYcHa9BiDoxKdxNkEQBEEQxKgQTnzS6RBpYDrvJS97LeLfd3oW952e3Y9DIgiCOLBwnU6aGsPyY+mWxNdVCarMYNpuqhYhCIIgxh1VlrA4kW0m8Q2u06FpG0EQBEEQxKjgTnyFdDpEGuBJ/F51OgRBEETv8CT+KLfjtSNLDJoiddX3MMbEbdK0CEEQBHEQWJ7K4uy6V8TnSfxcjz2rCIIgCIIgiMHB572jTOLTzJsQNJP49LIgCILYb1RZgq5KqXLKqzLDfCkDxrofE1fqqJTEJwiCGCjLkzmc3fB0OlXDgiIxZBQanxMEQRAEQYwKzR+LkROfSAVTPIlPSR+CIIihMJnTkEnR7idNkbBQivfhc0o8iU9OfIIgiIGy/P+zd99xkqZ1vfe/V+XQuWd2J+7MLrCEJSywBI8IiKBiwkc96CMc8dFjQMXwGA7hvHzJOUYwoY+JI6hIEgREREAQkCQLm3dh8+7sTp7pHCrXfT1/3KHuqq6qrpmuu0L35/16zWtnumu6ru6+6+qd3/W7v7+5nC6ul1Wq1rVZriuXivd0uAoAAIBo+M13w2xiI1wRgX15b7BtYnQKSgCwm/3p//10Xdlj0XwQXvvSJyjWY6HIL+InR+hOAgDYDY7OZSVJp5YL+vqZNc3kUkNeEQAAwN7mD7aNDzFOliI+AvMTXpwOnfgAMBA3HJ8b9hKaPPNY7+uZ8jL96cQHgP46OpuTJP35Zx7UV04s6X+/7LohrwgAAGBvCwbbEqeDUTCXZ7AtAKA3wWBbMvEBoK+OzrlF/A/eelpPPTKtH37OsSGvCAAAYG/zO/GH+e9fivgI7PMy8RlsCwDYTiNOh58ZANBP+yfSSiViihnpt773KUMdoAYAAIDGHejD7MQnTgeBqUxS33DNvK4/OjvspQAARtyzjs/q1mvmlE5QxAeAforFjF7ypCv1mP0TesqR6WEvBwAAYM+77tCUrjs0pQPT2aGtgSI+ArGY0Xt+8rnDXgYAYAy86AlX6kVPuHLYywCAXenPfvgZw14CAAAAPE88OKWP/vw3DXUNtM8BAAAAAAAAADCiKOIDAAAAAAAAADCiKOIDAAAAAAAAADCiKOIDAAAAAAAAADCiKOIDAAAAAAAAADCiKOIDAAAAAAAAADCiKOIDAAAAAAAAADCiKOIDAAAAAAAAADCiKOIDAAAAAAAAADCiKOIDAAAAAAAAADCijLV22GuInDHmoqRHhr2OHuyTtDDsRVwi1jwYrHlwxnHd4TUfs9buH+ZihmVM9vpxv77GyTiumzUPxrivmX1+9I37NTYuWPNgjOOapfFcN3u9xmavH/fra5yM47pZ82CM+5oveZ/fE0X8cWGMuclae8Ow13EpWPNgsObBGcd1j+Oa96px/F6N45ql8Vw3ax4M1oyojeP3izUPBmsenHFc9ziuea8ax+/VOK5ZGs91s+bB2ItrJk4HAAAAAAAAAIARRREfAAAAAAAAAIARRRF/tLx12Au4DKx5MFjz4IzjusdxzXvVOH6vxnHN0niumzUPBmtG1Mbx+8WaB4M1D844rnsc17xXjeP3ahzXLI3nulnzYOy5NZOJDwAAAAAAAADAiKITHwAAAAAAAACAEUURf4CMMW83xlwwxtzV5n2/Yoyxxph93p+NMeZPjDEPGGPuMMY8Y/Ar7rxmY8xrjDH3GmO+Zox5U+jtr/PWfK8x5tsGv+L2azbGXG+M+bIx5jZjzE3GmGd7bx+Vr/NRY8xnjDF3e1/TX/DePmeM+aQx5n7vv7Ojsu4ua36zMeYeb10fMsbMhP7OUK+PTmsOvX/kXofd1jzKr8O9in1+MNjnh75m9vkBrnuUX4t7FXv9YLDXD33N7PUDWvMovw73Kvb5wWCfH/qa2ecHtOa+vQ6ttfwa0C9Jz5f0DEl3tbz9qKRPSHpE0j7vbd8h6WOSjKTnSrpxVNYs6ZslfUpS2vvzFd5/nyTpdklpSVdLelBSfETW/G+SXhr62n52xL7OByU9w/v9pKT7vK/nmyS91nv7ayX93qisu8uav1VSwnv774XWPPTro9OavT+P5Ouwy9d5pF+He/UX+/xQ18w+P7g1s88P7ms90q/FvfqLvX6oa2avH9ya2esH83Ue6dfhXv3FPj/UNbPPD27N7POD+Tr37XVIJ/4AWWs/J2mpzbv+SNKvSQoPKHiZpHdY15clzRhjDg5gmU06rPnVkn7XWlv2HnPBe/vLJL3XWlu21j4s6QFJzx7YYj0d1mwlTXm/n5Z0xvv9qHydz1prb/F+vy7pbkmHvfX9nfewv5P0vd7vh77uTmu21v6btbbmPezLko6E1jzU66PL11ka0ddhlzWP9Otwr2KfHwz2+eGumX2+/9jrxwt7/WCw1w93zez1A1vzSL8O9yr2+cFgnx/umtnnB7bmvr0OKeIPmTHmeySdttbe3vKuw5JOhv58So0LdtiulfRNxpgbjTH/YYx5lvf2UV7zL0p6szHmpKTfl/Q67+0jt2ZjzHFJT5d0o6QrrbVnJXdDkHSF97CRWnfLmsN+TO5pqDTCax6X12HL13kcX4d70rhcXy3G8fpin48Q+/zgsNePp3G6xkLG8fpir48Qe/1gsM+Pp3G5vlqM4/XFPh8h9vnBiGqfT/R/qeiVMSYn6Q1yb2HZ8u42b7Nt3jYMCUmzcm9ReZak9xljrtFor/nVkn7JWvsBY8zLJb1N0os1Yms2xkxI+oCkX7TWrhnTbnnuQ9u8bSjrbl1z6O1vkFST9C7/TW3++tDXLHeNI/86bHNtjOPrcM9hnx8o9vmIsM8PDnv9eGKvHyj2+oiw1w8G+/x4Yp8fKPb5iLDPD0aU+zyd+MP1GLm5R7cbY07IvXXlFmPMAbknMEdDjz2ixm1Ew3ZK0ge921S+IsmRtE+jveZXSfqg9/v3q3GLysis2RiTlPtCf5e11l/ref8WIO+//m03I7HuDmuWMeZVkr5L0iustf4mNKprHvnXYYev8zi+Dveikb++OhjH64t9PgLs84PDXj/WxuIaa2Mcry/2+giw1w8G+/xYG/nrq4NxvL7Y5yPAPj8YUe/zFPGHyFp7p7X2CmvtcWvtcbnfwGdYa89J+mdJP2Jcz5W06t+aMwL+SdKLJMkYc62klKQFuWv+IWNM2hhztaTHSfrK0FbZ7IykF3i/f5Gk+73fj8TX2bjHtm+TdLe19g9D7/pnuT/E5P33w6G3D3XdndZsjPl2Sf9D0vdYawuhvzL066Pdmkf9ddjl2hjH1+GeM+rXVxfjeH2xz/cZ+/xw1+0Zx9finjMO11gH43h9sdf3GXv98NbsGcfX4Z4z6tdXF+N4fbHP9xn7/PDW7Onf69AOeFrvXv4l6T2Szkqqyr3Yfrzl/SfUmKxsJP2Z3OnEd0q6YVTW7F1w75R0l6RbJL0o9Pg3eGu+V95E8RFZ8/Mk3Sx38vONkp45Yl/n58m9beYOSbd5v75D0rykf5f7g+vfJc2Nyrq7rPkBuble/tv+clSuj05rbnnMSL0Ou3ydR/p1uFd/sc8Pdc3s84NbM/v84L7WI/1a3Ku/2OuHumb2+sGtmb1+MF/nkX4d7tVf7PNDXTP7/ODWzD4/mK9z316HxvtLAAAAAAAAAABgxBCnA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DwAAAAAAAADAiKKIj0gZY04YY15sjHm9Meavh72eYTLGfNYY898H+HwfM8a8alDPB2BvYp9vYJ8HAAAAAEQhMewFYG+w1v72sNewmxljfkPSY621r/TfZq19aYTP9xJJ75R0nbV2wXtbWtJtkv7YWvtXUT03gNHEPh+tQe/z3nNutHlzWtJJa+01UT43AAAAAKCBTnzsasaY+LDXsFPGmJE7bLPWflLSv0h6S+jN/1PSWUlvHcqiAOxJ7PPRsdZOhH9JulbSkqTfHPLSAAAAAGBPoYiPgTDG/IYx5p3e748bY6wx5lXGmEeNMQvGmDeEHhszxrzWGPOgMWbRGPM+Y8xc6P3vN8acM8asGmM+Z4y5LvS+vzXG/IUx5l+NMZuSvrnLmr7TGHOrMWbNGHPS63IMv/95xpgvGWNWvPf/qPf2rDHmD4wxj3hr+IIxJuu977mhv3O7MeaFXZ7/x4wxdxtjlo0xnzDGHAu9zxpjftYYc7+k+723vcVbx5ox5mZjzDd5b/92Sa+X9IPGmA1jzO3e24NYB+9r+j+9NV8wxrzDGDPdy/eji/9X0gu8r+OTJf2cpJ+w1toe/i6AXYZ9vu3zj/s+H/5cEpLeJ+kj1tq3X8rfBQAAAADsDEV8DNPzJD1e0rdI+nVjzBO9t/+8pO+V9AJJhyQtS/qz0N/7mKTHSbpC0i2S3tXycX9Y0m9JmpT0hS7PvynpRyTNSPpOSa82xnyvJBljrvKe508l7Zd0vdyoGEn6fUnPlPRfJM1J+jVJjjHmsKSPyu1QnJP0K5I+YIzZ3/rE3vO8XtL3eR//85Le0/Kw75X0HElP8v78VW8dc5LeLen9xpiMtfbjkn5b0j943ZJPa/O5/qj365slXSNpQtL/1/KYTt+Ptqy1q5JeLekvJb1d0huttQ92+zsA9hz2+THe51u8SVJe7oEtAAAAAGCAKOJjmN5orVmo6UkAACAASURBVC1aa2+XdLskvyjxU5LeYK09Za0tS/oNST/gdQHKWvt2a+166H1P87sNPR+21n7RWutYa0udntxa+1lr7Z3e4+6QW1x5gffuV0j6lLX2PdbaqrV20Vp7mzEmJunHJP2Ctfa0tbZurf2St5ZXSvpXa+2/eh/zk5JukvQdbZ7+pyT9jrX2bmttTW5x5vpwl6b3/iVrbdFb7zu9ddSstX8gN5f48b18ob3P5w+ttQ9ZazckvU7SD5nmCIdO34+OrLUfkfRluXvJn/S4FgB7B/v8mO/zkmSM+X5J/4+k7+/29QYAAAAARIMiPobpXOj3Bbldg5J0TNKHvKiCFUl3S6pLutIYEzfG/K4XwbAm6YT3d/aFPtbJXp7cGPMcY8xnjDEXjTGrkn469HGOSmrXVb5PUqbD+45J+q/+ur21P0/SwQ6PfUvocUuSjKTDnT4PY8wve7EMq97fmVbz593NIUmPhP78iNzB1leG3tbp+7Gdr0m6x1rr9Ph4AHsH+/yY7/PGmMdJepukH7XWPtTjWgAAAAAAfUQRH6PopKSXWmtnQr8y1trTciMUXibpxXKLG8e9v2NCf7/XTPZ3S/pnSUettdNyY2H8j3NS0mPa/J0FSaUO7zsp6e9b1p231v5uh8f+VMtjs9baL7X7PLxc5P8h6eWSZq21M5JWQ+vd7nM+I7eg5LtKUk3S+W3+HgBEgX2+5fMYxX3eGJOT9AFJf2mt/fDlfhwAAAAAwM5QxMco+ktJv+VHDhhj9htjXua9b1JSWdKipJzceILLNSlpyVpbMsY8W27hyPcuSS82xrzcGJMwxswbY673us3fLukPjTGHvI7RbzDGpCW9U9J3G2O+zXt7xhjzQmPMkQ6f4+uMN6zRGDNtjPmv26y1JumipIQx5tclTYXef17ScS8Gop33SPolY8zVxpgJNbKVa9t8jQAgCuzz7dc6avv8X8i9g+CShuACAAAAAPqLIj5G0Vvkdk7+mzFmXW7m+nO8971DbkTAaUlf9953uX5G0v/ynuPXJb3Pf4e19lG5Gce/LLeAcZsa2cG/IulOuQMIlyT9nqSYtfak3O7R18stwpyU9Ktq8zqz1n7I+3vv9eIi7pL00i5r/YTcAYz3yf38S2qOYXi/999FY8wtbf7+2yX9vaTPSXrY+/uv6fJ8ABAl9vmtRmqf9wb//oik50paNcZshH9d7scFAAAAAFw6Y22vd6QDAAAAAAAAAIBBohMfAAAAAAAAAIARRREfu5ox5mutEQDer1cMe23jwBjzsQ5fv9cPe20AILHP7xT7PAAAAACMPuJ0AAAAAAAAAAAYUXTiAwAAAAAAAAAwohLDXsAg7Nu3zx4/fnzYywCAyN18880L1tr9w17HMLDXA9gL9vI+DwAAAOxVe6KIf/z4cd10003DXgYARM4Y88iw1zAs7PUA9oK9vM8DAAAAexVxOgAAAAAAAAAAjCiK+AAAAAAAAAAAjCiK+AAAAAAAAAAAjCiK+AAAAAAAAAAAjCiK+AAAAAAAAAAAjCiK+AAAAAAAAAAAjCiK+AAAAAAAAAAAjCiK+AAAAAAAAAAAjCiK+BgZ1lqVqvVhLwMAIsEeBwAAAAAALgdFfETqP+67qA/fdrqnx37q7gu64Tc/pZVCJeJVAcDg/bu3x62XqsNeCgAAAAAAGCMU8RGpv/vSCf3RJ+/r6bEnlwraKNd077n1iFcFAIP3qLfHLW1yUAkAAAAAAHpHER+RKlXrWtjorWBVqTuSpAcvbka5JAAYinLN3eM2y0TqAAAAAACA3lHER6RK1bo2yjUVKrVtH1uu+kX8jaiXBQADV/GK+L3shwAAAAAAAD6K+IiU33l6cb287WMrdbc7lSI+gN2oXHP3uEKFTnwAAAAAANA7iviIVKnqFqt6KeLTiQ9gNyvTiQ8AAAAAAC4DRXxE6tI68d3HnlouBsV/ANgt/E58MvEBAAAAAMCloIiPSJW87vqLG7134lsrPbzAcFsAu4u/xxU4pAQAAAAAAJeAIj4i5XeeXljroYhfaxS2HrpIER/A7hLE6ZSJ0wEAAAAAAL2jiI9I+Z2nvcbpHJ7Jyhhy8QHsPkGcDoNtAQAAAADAJUgMewHYvRzHBjn3vcbpTGeTFPEB7EoVrxO/yGBbAAAAAABwCSjiIzJ+dITUeyd+OhnTNZMTFPEB7Dr+nkgnPgAAAAAAuBTE6SAy4Yz7Xor45aqjdCKmx+zP68ELm3IcG+XyAGCgykEnPkV8AAAAAADQO4r4iEzJy8Ofy6e0sFHetihfrjtKJeJ6zP4JFat1nVsrDWKZADAQQSY+g20BAAAAAMAloIiPyJSqbsHqyGxWNcdquVDp+vhyte514k9IIhcfwO7iD/ou0IkPAAAAAAAuwdgW8Y0xM8aYfzTG3GOMudsY8w3DXhOa+dERR2dzkrYfblupO0olYjo6l5UknVkpRrtAABggf08sMNgWAAAAAABcgrEt4kt6i6SPW2ufIOlpku4e8nrQIujE94ry2+Xi+5n4c/mUJGm5UI12gQAwQH6cDp34AAAAAADgUoxlEd8YMyXp+ZLeJknW2oq1dmW4q0KrLZ342xXxa47SibiyybhSiZiWN7vH7wDY3Ywxv2KMscaYfcNeSz9UvD1xk058AAAAAABwCcayiC/pGkkXJf2NMeZWY8xfG2Pyw14UmoUz8aXti/iVmpuJb4zRbC65bYY+gN3LGHNU0kskPTrstfSLf7BZpBMfAAAAAABcgnEt4ickPUPSX1hrny5pU9Jrww8wxvykMeYmY8xNFy9eHMYa9zy/YDWfTyubjPfYie9ekrO5lJY2idMB9rA/kvRrkuywF9Iv/p64WaaIDwAAAAAAejeuRfxTkk5Za2/0/vyPcov6AWvtW621N1hrb9i/f//AF4hGJ34mGdP+ybQudCniW2uDwbaSW8RfoRMf2JOMMd8j6bS19vZhr6VfanVHdccqHjMqVutynF1zNgEAAAAAACI2lkV8a+05SSeNMY/33vQtkr4+xCWhDb/rNJOMa/9kWhfXy6o7Vh+782xQ4PdV61bWKujEn8untEQRH9i1jDGfMsbc1ebXyyS9QdKv9/hxxuKuK38/nM0lJUnFKt34AAAAAACgN2NZxPe8RtK7jDF3SLpe0m8PeT1o4Rfq08mY9k+kdXGjrN/66N169btu0WfvbS62VepugcvvxJ/JJbVSIE4H2K2stS+21j659ZekhyRdLel2Y8wJSUck3WKMOdDh44zFXVeNIn5KEsNtAQAAAABA7xLDXsDlstbeJumGYa8DnflFq3TC7cT/xNfP6YELG5KktWJzgb7sF/wTcUluJ/5KoSLHsYrFzABXDWCYrLV3SrrC/7NXyL/BWrswtEX1QaWliF8o16XJYa4IAAAAAACMi3HuxMeIC2fiXzGZlrXSs47PStrahdoo+Pud+Ck5Vlor0Y0PYPyVa+5+OOPF6RQqxOkAAAAAAIDeUMRHZMo1R8ZIqXhML3riFfr+ZxzRX/039+aJ1gKW36WaCjLx3ULXcodInWKlrp9/z626//x6VMsHMAKstcfHvQtfahxUzuW9TnzidAAAAAAAQI8o4iMy5Wpd6URMxhhdd2haf/Dyp2kun1IybrRZ7tSJ78bpzHiRE0ub7Yfb/ssdZ/TPt5/Rx+46F+FnAAD9Ua66e9xMkIlPJz4AAAAAAOgNRXxEplStB0X5sFwqsaWIv6UT3yt0rRTaF/H/4asnJUn3nqMTH8Do8+N0/LuMinTiAwAAAACAHlHER2TKNUeZ5NZLLJ+Kb+lC9Qtcfib+bJdO/AcurOumR5YVjxndc26t38sGgL4rtwy23SzTiQ8AAAAAAHpDER+R6diJn05syYNu7cSf8bpVV9pk4r/vplNKxIx+8FlHdWKxEAzQBYBR5R9U+kX8AvsWAAAAAADoEUV8RKZjJ346saULtZGJ7z5+Mp1QIma01BKnU6k5+sDNp/TiJ16pb3zMPtUdqwcubET0GQBAf/gHlbPeAWWhTJwOAAAAAADoDUV8RKZTJ34+Fd/Sid+I03Efb4zRTC61JRP/8/df1OJmRT/4rKN6/IEJSdJ958nFBzDa/IPK6SyDbQEAAAAAwKVJDHsB2L06deLnUgmdXilueazUiNOR3AGQrZn4jy4VJElPv2pGE+mEUokYw20BjLxy1d3jsqm4ssk4g20BAAAAAEDP6MRHZErVujLJNp346Xad+M1xOpI0k0tpuSUTf3mzopiRpjJJJeIxPXb/hO6hiD8WbnxoUf/54OKwlwEMRXh4dz69dbj3brFRrslx7LCXAQAAAADArkIRH5Ep15ymoryvXSZ+pU0Rf65NnM5SoaKZXEqxmJEkPeHAJJ34Y+J3PnaP3vBPdw57GcBQhA8qc6nErs3Ef/Ef/Ide8dc3arXNUHIAAAAAAHB5KOIjMqVqXel2nfhtM/H9Alfj8bP5pJY2Wzvxq5rNJYM/X3tgUufWShSMxsC51ZIeuri5JSIJ2AvCe1wuFVdhF3biV+uOzq2V9J8PLer7/uKLOunFnwEAAAAAgJ2hiI/IdOrEz6USKlTqTZELQSd+KEN/1uvEt7bxuKXNiubyqeDPjz8wKUm6l+G2I63uWF3cKEuSbnlkecirAQavXHWL9sm42bVF/I2Sezj7XU89qIvrZb3ug9x5AwAAAABAP1DER2RKVadtJv5E2p2nXKg2ilh+XnQq3lzErzlW66HYieVCRbO5RhH/CX4R/9xafxePvlrcKKvuHdrcRBEfe1C57h5qGmOUSyW0uQsH2657RfwXPv4KfcNj5nVxvTzkFQEAAAAAsDtQxEdkyrV6+078tFvYD2dCl2uOknETZN1L0qzXcb8SitRp7cQ/MJXRVCbBcNshcxzbdMdEq3NrJUmSMdLNjywNalk7dm61pFse5dABO1euNu5MyqXiKu7CTvy1krtXT6QTSifiKtV23+cIAAAAAMAwUMRHZModOvHzKbcTfzNUxKrUnKYufElB9v2SN9zWWut24oeK+MYYHd+X16nlYt/Xj979xDtu0ms/0Dk64/ya25H7rONzuv3UanDnxaj75fffpp991y3DXgZ2gXLNCWaE5NO7uxN/KpNQJhlTueoMeUUAAAAAAOwOFPERibpjVal3ysR3C1mbTZ34W4fgznixOcteEX+jXFO1bjUXitOR3G78c6ulvq4fvTu/VtKn772ge7rMJfA78b/zKQdVqTn62pnRjz+699y6vvjAojbKu6/YisEL35mUTcVVKA/mIKvuWP3039+sGx9ajPy51r1O/MlMUulEfGwO6wAAAAAAGHUU8REJf1Btt0z8cBG/XSe+H5uzvFnx/usWiMKd+JJ0YDqjs6t04g/LJ752TtZKS5ud86/Pr5YUjxl923UHJEk3nxj9iJq//dLDkqRqnW5i7Fx40Hd+gINt14pVffxr5/Qnn74/8ufyD7wmMwmlEzGVa7x2AAAAAADoB4r4iETJG1rbPhPfG2xbCQ+2dZROto/TWS5Uvf+6xfy5fLLpcQemM1or1VTYhfEU4+Cjd5yV1Dhkaef8Wkn7J9I6MJ3RVXM53TTiufjLmxV98JbTipnGgRSwE+Wqo1TCPdTMpRIqVuvBsOcoVbxDqC8+sKhHFjcjfS4/Tmcyk1A6SREfAAAAAIB+oYiPHbv//Lr+7DMPNL2t3KUTP+/H6VSaO/FbC/5TmaRiptGJ72fjz7TE6RyczkgSkTpDcHG9rK+cWNJkOqGNcq1jfMa5tZKunEpLkm44NqubH1nuOgjXV6s7+tsvPhwcCg3Ke796UuWao5c+5aAc664D2IlwnI4fKVYcwHUdPoT6h6+ejPS5/DidiYw72LbuWF47AAAAAAD0AUV87Eit7ug177lVb/7EvUEBR+qtE785E99RquWxsZjRTC4VFO/9Yn5rJv6VUxTxh8WP0vm+ZxyWJK0U2nfjX1grB9+nJx+e1sJGRUve9zNsvVTVSqHx9s8/sKDf+MjX9fn7FyJYfWcfvu20nn31nJ5yeFqSVK1H3zGN3S18UNm4Gyn6u4f8TvxUPKb333wq0nio9VJNqURM6UQ8+FzpxgcAAAAAYOco4mNH/vZLJ3TPOXegaanaKNZ068SfSPlF/EYXqlvg2vrYQzMZnV528+79om9rJv7B6awk6SxF/IH72F1ndc3+vJ5zzbwktS3MS24n/gHvjonj+3KSpBOLhS2Pe90H79SP/91NwZ9vP7kiSdood47qicJ6qaajs7lgTgOROrvfyaWCnvm/P6mHLm5E8vHdyDB3j/PvRhrEcFv/2v2upx3UxfWyPn3Phciea71c01TG3d/9Iv6g76IBAAAAAGA3ooiPy3Z2tag/+uR9ynqFqXCxxv99Jrn1Esv6BaxKuBO/vmWwrSQdm88HOc7LhYriMRMUiXwH/E78NYr4g7RequrLDy3p2687sGUIcVipWtdqsRp04h+bz0tS23zu82sl3frosta8uzpu84r4mwModoZV6u6dIUm/m7hOIXK3O7G4qcXNiu71DiX7LTzYNhfsgdFfV37n/bc+6YD2T6b1kdvPRPZc66WaJjPuzBL/AJdOfAAAAAAAdo4iPi7bH/7bfao5Vj/3osdKai7i+4Wbdt31qURMqXhMm9sMtpWk4/M5nVwuqlp3tLRZ1WwuJWNM02OyqbhmcknidAbsztOrqjtWz756LijiLxW2FvHPe4crfhH/yGxWMdO+E79QqcuxCjLz/U78QQ8trtYdpeJGae9giTid3a/o7UftruF+aM7EH2CcjrcXZ1NxHZnNarUY3V0t66WqJryoIH8/p4gPAAAAAMDOUcTHZfv8/Qv61usO6NorJyU1D2ns1okvSbl0vCkTv1Jz2nbiH5/Pq+5YnV4uanmzorl8su3HOzCVIU6nzz759fNa7ZBxL0m3n1yVJD31yIxmc5078f3DFX+wbToR16GZbNtOfL+QeuNDS3p0qaBl7/kH3olfc5SMx4I5DcTp7H7+/tVprsNOlauNyLB82h/uPbg4nVQ8pmQ8Fnkm/mQQp+N34kf/Od7y6LI+cPOpyJ8HAAAAAIBhoYiPy3JutaRzayU9/ehMKE5nayZ+u058ScqnEk2F2XBedNjxfW70yonFTS0VKkGxuNWB6YzOrRUv75PBFkubFf3EO27Sh27tXBi749SKjs5lNZdPaSaX9P7e1gKoH3Pkxx5J7uFMp058SfrKw4tBlI779iF04ifcoqdEEX8vCDrxO8x12Knw8O5sMuE95wAH23p3QEV5V8l6qRoq4nud+NXoXzt/88UT+s2Pfj3y5wEAAAAAYFgo4uOy3HZyWZJ0/VUzQbf9pXTi59PxpsJsJZQXHXZs3h2C+shiwevEb1/EPzidIU6nj5Y2y5KkjXLnIuMdp1b11CMzkqRkPKapTCL4e2EX1ty3XTndKOIfm8+17cT3r4k7Tq3qyw8tKpOMaTaXHEjHss9aq2rdNnXiR9m9jPaMMa8xxtxrjPmaMeZNUT+fv38tDyROx+vEH+Bg23QipmTcRHotb4Qy8Rud+NG/dhbWy1opVlXjdQoAAAAA2KUo4uOy3ProilLxmK47NBUMMOw1E19yM6GbM/HrQcE0bP9EWvlUXA8vbGq5UNFshyL+lVMZLWxU6JjuE7+jvtPgzYWNsk6vFHW9V8SXpLl8SkttokjOrZWUTcY1mW4MJD4+n9dKoaqVloJpsVrXEw9OqeZYfejW03rK4WlNZZNN0UtRa+pcTpDrPQzGmG+W9DJJT7XWXifp96N+zqjjdCqhuR9+ET988BkV/3pOenE6Ue6R66Xalkz80gA+x4WNsqxVEL8FjIqbH1nS33/5kWEvAwAAAMAuQBEfPVnarOhH3v4VnVxyI1BuPbmiJx6aUjoRb1vE93/fblit5Hbihwuz5Q6d+MYYHZvPe0X8quY6xOkc9Lq8/SGq2Bm/G7lTkfGOU27UzVOPTAdvm8un2mfir5V0YDrTNJA4fIeFr1p3VK1bPf9x+xQzbjzT9Udn3AOfAWbi+3Ejboa4u2YOhwbu1ZJ+11pbliRr7YWon7AUYZyOtdbb49y9MpPaumdGpRo6lEomosvEdxyrjUpNU16cTmaAnfiL3vdssc2dQMCwfPGBBf3w/7lRv/kvRD0BAAAA2DmK+OjJ3WfX9Ln7LuptX3hYtbqjO0+t6ulH3S7sbJuCVFDE75qJ31zEb9eJL0nH9+V01+lV1R0bZK+3OjCdldTIX8fO+B3ynYqMt59cVcxITz7cXMRvVwC9sFYKhtr6wrMOfH7X//7JtK475H7c64/OaqIleqnVo4sF/fD/+bIeuLDRy6e2rWrN71w2wcEScToDd62kbzLG3GiM+Q9jzLOifsJGJ37/i/h+N3w6yMR398VOd7r09blrg8nE36jUZK0acTpJ/y6WaD/HWt0JDh0XN6KJQgIu1ZceWNCP/e1XVa45KtccWRvdLAoAAAAAewNFfMhxrD5+17mu/8j0hz7+482ndNvJFRWrdV3vFfEzXmGqWNkap9M5Ez8RFLCstV4mfvuC/7H5fNBp2S0TX5LOkovfF34sRaci4x2nVvTYKyaUD0XkzOZSbfPEz62VdGVoqK0kXTW3tRPfL9TnUgk9++o5Se7MhdbopbCNck3//R1f1ZceXNRn7+1Ps3YQP5KIKRV3r0k68fvPGPMpY8xdbX69TFJC0qyk50r6VUnvM+FbOZo/zk8aY24yxtx08eLFy15PIcJO/HKtuYif9O7yGEicTuhQKhk3kV3LGyX39TvowbZLmxX5P7oWIxpKDFyq3/7Y3To4ndGPP+9qSUSyAQAAANg5ivjQlx5c1E+/82bd/Mhyx8cUvGLTRrmmN37EvTX8+tZO/NA/UsvVuoxxI0nayaUa3dWtXaqtjnvRK5K6ZuJL0vlQEb9Qqel5v/dp/fvd5zt+XmgviNNpUzy31ur20FBbn9+JHz4Mstbq/FpZB1qK+JlkXAenM2078fPpuH7im67Rm37gqTo8k3WHILfJxHccq19+32164MKGssm47jm3fvmfcEjQuRyPKZnw4nToxO87a+2LrbVPbvPrw5JOSfqgdX1FkiNpX4eP81Zr7Q3W2hv2799/2evxC+prpVrfB6T6hex0snFQmUnG276++q3idd6n43GlIozTWQ+K+IMdbHtxoxGhs7hBnA5Gw7nVsr7hMfM6NOPeJTiI6CwAAAAAuxtFfAQ5wt06UP286ANTGd15elWzuWSQa+5nH7d24qcTMXVonlU+ndCGV5ht7VJtdWw+H/y+Uyb+VCahXCre1In/yGJBp5aL+sTXznX8vNDeijfYtl2n8KnlopY2K3paKA9fcg9YyjWn6e+cXyurUnN0ZDa75eMcm881deL71082GdeB6YxefsNRSW5nfrs7Aj5651l94mvn9YbvfJJuOD6re86tXcZnulU4Q9w/hCJOZ+D+SdKLJMkYc62klKSFKJ8wXGRbKfZ3QKofKZMOHWpmk/GBFPbCcTrJeKznA6l/uvW0vvtPvyDH6S0GZL3kfs0mWjvxI47TWQhF6BCng1HgOFbLhYrm8qngbsRSxHekAAAAANj9KOJDa17Byu+kbMfvmv+x5x2X5Hbh+wX6WMwolYipVGvOxO8UjyO5mfilqqO6Y4MiU6ci/tX7QkX8Dp34xhgdmM7o3FoxeNvZVff3N3W5wwDtLXfJxL/vvNvx/qRDzUV8/4AlfBj08ILbaX889D30HZ/P65E2nfi5VKLpcflUXJttMvFPLrsHAK94zlV64sEp3Xd+oy8d1EGcTjwWzGlo1038wVtO6eN3cUAUkbdLusYYc5ek90p6lY04VDp8CNnvXPzgoDIUL+bejTTYOB03E7+318iXHlzQnadXdX69t4iy9dY4nWTn104/hbvvGWyLUbBarKruWM3n00GTA534AAAAAHaKIj60GhTxO3efFr0uspffcFRX78vrW554ZdP7M4lY0K0vuYWbTnn4khuZIrmHA+VQp2g7V0ymg4/VKU5HcnPxw534Z1bc3z90cTOSnOvdzC/itysy+l/LKyabh9X635vlzcZ15MflXN2miH9sPq+FjUpw3fkHRX48ky+XTqhQ3rqOYqWumHEPfx5/5aQqNUcnQp39l6tac2vFyXijE79djviff/ZB/ey7b9EX7o+0QXxPstZWrLWv9OJ1nmGt/XTUzxm+g2Rps7+d+O0OKjPJ+EAy8at1RzEjJeJuJ36vg20fXXJfSw9f3Nzmka51786qqaATfzDFywWviH9kNtvUlQ8Miz+bYX4ipUxyMLFSAAAAAHY/ivgIFfE7d+IXvQLrdDapz/zKC/XK5x5ren821VyQKlXrwT9e2/G7rQuVeqjA1f7xxhgdn88rFY8pn+r8MQ9MZXV2pVHE9zvxJekWuvEviT/Ytl2RccV733Qu2fT2ubz753A37MMLm0olYjo0vTVOx5914EfqFINO/ObvcT4VV6XubCmkb5bryqcSMsboCQcnJakvkTqVcJxOonOcTrlWV92xevW7btYDF/qTx4/hKVbq2jfhHky1G9C8E+U2e1w2NaA4nboTXMfJeEx1x6reQ0TOySV3/3x4sccivncY52fix2PuIN2oi5cLGxWlEzFdNZfjsBYjwb87ZD6fDsXp0IkPAAAAYGco4qNRxG8zPNRXrNaVTcY7Zty7+c6hwbZeJn4nfif+RrkWZCZ36sSX3OiVuXyq4/NL0tG5rM6tlYJ/LJ9dKWnfRErJuCFS5xL5cSKlNp34y4WKEjGjyXRz7M1cfmsB9OGFTR2fzykW2/p9O+gN/LvgxXUUOhTxGwc+zddnsVoLuvYfe8WE4jGje87uvJjeFD+S6NyJX646ev61+5VOxPVz7751x8+L4SpW6zo84w5gXu5zMbjs7UnhPTGXGtBg25qjpHdHiT+oebtInUrN0RnvELTnTnzvEHgitC+kE/FgqG9UFtbL2jeR1r6JNINtL8NqjTu7WwAAIABJREFUsapH+3AHExr8wyQ3E584HQAAAAD9QREfWiu6xZfucTr1LTEnYa3RENt14uf9wmy5HhR5uhX9f+kl1+r3fuCpHd8vuYV+STrpxUCcWS3q+Hxe1x2aphP/Elhrg277dp34y4WqZnLJLQcqjUz8xnXkFvG3RulIjexsv/hX8J6r9Trzi4KbLQXPzXJd+XQjuuOaffm+dOIHg229+BGpQxG/5uiafXl93zMOB9n/GF/Fal0HvTtG/DtR+qVdJn42OaBM/HrjQLXXQc2nV4ryJxCcuIRO/HjMNB3CpROxyAfbXtwoa99ESvMTKQbbXoY//Ld79Yq3fXnYy9hVFrwi/r6J0GBb4nQAAAAA7BBFfASd+GtdB9u6nfidZJLN0RDbdeLnvE78zUotiC/pNgj38Qcm9YJr93d8v9QYnuoXVM+ulnRwJqsbjs3q9lMrbQux2Gq9XFPNsUrGTdsi40qhopnc1tkEk5mE4jETdDHXHatHFwu6en/7Iv6UF7vhD1b2I5taB9v610qh5U6R1mvyCQendM+5nXfiV0NxOomYkTHti57u8OaYMsm4yjVHEc9dRcSKFUdzEymlE7HIBtum4o3rtXXPjEql5gTF+2RQxO9+rfoHofsmUnqoxwOq9VJNE+lE0+GeW8SPerBtRfsm0prPp7RertHxfIkeWtjU+TXuYOgn/46Q2XxqYLMhAAAAAOx+FPHRUyZ+adtO/FjTP1J77sSv1IJO/G5xOr0IZ6w7jtXZ1ZIOTWf0zGOzKtcc3XVmdUcff69Y8Trpr5zKqFxz5LTkZ68UqpptycOXpFjMaDaX1JJXAD2zUlSl7ujqbTrx/cMj/8Cg9bDIv1ZaO/ELlVoQyyRJTzgwqVPLRa11uaOkF404nZiMMUrFYyq3FPGttcFBld9pyeDC8Vaq1pVLxjWbS/U9W93vRm/txB/EYNtKzVEy0VrE736t+kNtn/+4/Tq5VFBtm8dL0kapFrymfWnvgCtKCxtunM68N8+AXPxLc3q5qErNocjcR0ubFU1nk0rGY2TiAwAAAOgbivgIip7d4nQKlfqWrPKwy8/Er6tS35oXfTlmcinN5JJ6eHFTi5sVVWqODk5n9Mzjs5IYbtsrvwh/yMusL7XEYSwXKprObu3El6TZXCroxPfviLh6X/sifiYZVyoeCw6PihW3sz3ekp/vX3dtO/FDXftPOOAOt71vh934/p0hfsEzFY9tuYsjuHskGVfG67QcRL45omGtVaHizliYzaf6H6fTJjIslxpMnE61Hu7Ed19b292VdHKpoFQipudcM6dq3er0SrHr4yX3MG6iZU5GOhGLtHjpOFaLmxXNT6Q0n3f3JCJ1emdt43u708NPNCxuVILr0e/Ej3o2BAAAAIDdjyI+GnE6xS6Z+JXunfXtMvHT3Trx034mfv868SXp2Hxejyxu6qw3lPHgTFZXTGZ0ZDar206u7Pjj7wX+YNpD0+6Qz9bidKdOfMmND1jqsYgvSVPZRFA86nRQlO+QiV+o1JRPNcfpSNpxpI4fNRLkiCdiWzqXg4xzL05H2nrYgfFRqTtyrLuPzeaSTcOZ+/XxpebIsExqcJ34qdC1HF5PJ48uFXR0Nqtr9k9IUk8zH9ZL1SAiyxd1J/5Ksaq6Y5s68Rc3iYbp1dJmJfj++LNxsHOLm2XNT7hFfP/nQ9SzIQAAAADsfhTx97i6Y4NO6G3jdLoU5bMt+c6l6jaZ+KGIlEaBa+eX49XzOZ1YKOjMSkmSdMgbVHl4JqsL6xR3euHngR/0OvFbu4WXCxXN5tt34s/lUkEB9OGFTeVTce2fTHd8rslMsjHYtlLfkocvNTrxN9t24jeuyUPTGU2mE7rvfPci/ls+db9+92P3aLVDt3U4TkdyC5+tnctBZ3UyrmzKj0ug03JclSru9y6b9Dvx+xynU916t1E2GVel5qjuRDtLoVJ3mu4qkXqL0zk6lwsO4Hor4reJ00nEgs89Cn72+L7JNJ34l8H/OSl1vxMPl2Zxo6K5vF/E5+cDAAAAgP4Y6yK+MSZujLnVGPMvw17LuPL/4Z6Mm65F/O3idNJtBtt269wPR6T0uxP/zGpRjyy6RaeDM243+b6JdFDwQXfLXia+34kf/r4WK3WVa45meuzEP74v3zTostVkJhFcg8Vqre3chUYn/tYifj5U9DfG6OhcLhjK2cnbv/iw/vI/HtTz3/wZ/dOtp7e8vxrE6Rjvv22K+LVGUTbD4MKx53fEZ1NeJ37fM/H9Q5/mOB0p+usm3IkfZOLXuh8cPLpU0FVzOc3nU5pMJ3oq4m+UOxTxI+zEv+gX8SdSQecznfi9O73S2Cu7DbbHpVnarAR3hgR3avHzAQAAAMAOjXURX9IvSLp72IsYZ/4t9IdmsipW6x07NIs9deKHMvGr9a6d9cl4TKlETBuVWjA0NBw1cbmO78vJWunGh5eUSsSC7sz5iZQWGXjYk5VCRca4g20lNUV+rBTdr+Fsrn0n/pHZrBY2KvrSgws6sbjZNUpHkqYyySDGqdNBUePAp7kIslmubXn84dls1/zuWt3RarGql11/SAenM/qdj23dPvzXQKopTqe56NkuTmcQ0SiIRsE7IMom45rLpbTqxbT0i3+9+J3w/nO5zx1xEb/euCsq2UOczmqhqvVSTVfN5WSM0dX78z3H6Uy2xukkoo3TWfC67vdPpDWRTiiViNGJfwlOhzrxu8XpoXd1x2qp0MjET8bdOS/ErQEAAADYqbEt4htjjkj6Tkl/Pey1jDM/D/+wF52y0aEbr9gSXdIqk4wFRUzHsdqs1DSZ3hqNEjadTerierkRNZHc+eV4fN4tGn/l4SUdms4EXeDz+bRWCtVtYyQgLReqmskmgyGV4Ux8v0t/Jtu+E/9V/+W4HrM/r9e8+1adWi5uW8R3O/EbcTrtDooa0UuNa7PuWJVrzpb4ncMzWZ1eLsra9gVYf2DpM4/N6vnX7tdKm0idcmucTnxrN3EpiEeJB9ctnZbjK9yJP5NLybH9LWqWa3XFY0aJUBF/UB26lVojTse/u6TbPviodyfL0bmcJHdP3a6Ib60byzbR2omfjEWaBb7gRaTNT6RljNG+fCoo7GN7Z0IHngy2bc9au+3dXWErhYqsVVDEl/wBz/y/BwAAAICdGdsivqQ/lvRrkviX0Q74Rfwjs24Rv1OkTi+d+HXHqlp3tFGpybHSVIdCr+/ZV8/pc/cttO1SvVx+EX+jXNNBLw9fUhC10O+YjN1ouVDRbC6ljN8BH+7E97LCZzp04k+kE/qr/3aDStW66o69pCJ+sUMnfjxmlE3GmzqW/c7p1scfmc1qs1IPrut2n5skzeVTms4mVa45W4qoQSd+vNG93Nq5HI5H8V8XZYo0Y8u/BrLJeJBl3c9c/HKbGSH+oWjUd3BU605wLfeSie8X8a/yivhX78vr9EqxazG+VHVUc+yWOJ1MIh7p62Jho6x4zASHinMTKS0Rp9OzMyvF4ACfwbbtffqeC3rh739WZ1c73+EV5t/xNzfRmAWTaYkbBAAAAIDLMZZFfGPMd0m6YK29uctjftIYc5Mx5qaLFy8OcHXjpVHEdws27brxrLUqVrtn4ocjRfwO1qlM9yL+S554pRY2yvrqiSVJ/RlsO+sVZ6VGHr7kZiZLokuzB8uFimZyyaA4XQp34nud67P5zt/bx14xoT94+dOUS8X11CMzXZ9rMpMMrrlCpdZ2sK0k5dPxpsG2/t0BuXRLnI5XkDq13L7g4kdtzOVSwSFTa8d1te4oETOKxdyu5XQ8pmqnwbahOB2KNOOr6A+2TcWDeQ/9LOKHI218QUxU1HE67TLxL6ET/5r9eVkrPbrYuRvZn2uxJU4n4k78xQ03tsR/rc7n08SmXYLTK0Vdsz/vzcShE7+dk0sF1R2rc6ul7R+sxs+YfaFO/Ayd+AAAAAD6YCyL+JK+UdL3GGNOSHqvpBcZY94ZfoC19q3W2hustTfs379/GGscC34B1S9+tuvEL9ccWaugM7udTGhIo9/RN5XtHqfzwsfvVzxm9IX7F5SKx7oOQL0Ux+fd4tOhpk58tyuOoYfbW96sajaXCoqM4U5hv7DZKRPf9+1PPqg7f+Pb9NgrJro+biqTVKFSV63udI1syqUSTcXOTe/3+dY4He+Okk65+EEn/kTjsKe1a79at0GxU3Iz8bd24rvPn0nGycTfBYrtOvE3+xinU3W2zPwIrpshFPErXQbbPrpU0Fw+FcRp+Xc0nV/rvHeuewdsU+0G20bcib8v1PE8P5EiE/8S+J34U6HDVDRb8X4+dLq7q5X//xhzE6EifjIe6WEWAAAAgL1hLIv41trXWWuPWGuPS/ohSZ+21r5yyMsaS1vjdLb+Q9UvMm0XpyNJpYoTFAO268SfyaX0rOOzqjm2L134vuNehEu4E9/Pp6XAs72VQkUzuVTbwZv+9eJ3K3cTj21/KOPHb2yUayp0udsjl4prI9SJHwwibR1s6x1Gne7Uib/Z6MTvVMR3M8Qba0/GjSqtnfihwbbBtU+n5djyr6dMMh4cUC31M06nVt8y8yM7qEz80KFUKrF9Jv6p5YKOzjYOQBt3DHSOW/EPfyfSrUX8qAfbloOoNEnaN5HWwka540wMNJSqdS1sVHR4JqvJTII4nQ78uSlrHaIGWy15P2Pm843DpXQyzs8HAAAAADs2lkV89M9qsapEzOjAtFvwbvcPVT8TvXucjjfcsxaK09kmE1+SXvzEKyUp6BTth2NeLn67TvyFDTrxt7NcqGo2l2y6uyJ432ZFuVR8S1fx5fKL+GvFmjvYtsM1lk8nmoqIhQ6d+HP5lDLJWOdOfK/AMptPBTnaW4r4dUep0OeXSsS2FD0bRfx449qnE39slUJ73Kx34LfS5zidZHw4mfiVWj04JO0lTmetWG2aedFL7I8/nDzTctCb9u5icZxoiuoLG5WmTvy5fErlmhPcqYPOznrxMIdmsprK0onfib8P9NqJ70f2zYYOujMRx0oBAAAA2BvGvohvrf2stfa7hr2OcbVarGo6mwyyjLt14rcWaMKyoWgI/yBguoci/kue5Bbx+9mJf+2VboTLMS9WR3JjHpJxQ17yNkrVuorVumbzqabvqW+5UA2K3/3gH/SsFCuq1Bzlku0jmHKpuDbL4cG23t0hLUV/Y4wOz2Q7duIvbVY0mUkoGY91jtOpOUqFOvFTifjWTnyvaBnOxCdOZ3yF7zbKp+JKxEzQgdsP1bpVouXOFP9ajzwTv94uTqdzEb9ca87v9+dUdFunHzfVehjr333QGkfVL6vFatNdQX4U0tKI3HF1fq2kb//jz+nkUud5AsPi75GH/DidHovUe40fp9Pr12dps6zZXFKJ0KFdJsFgWwAAAAA7N/ZFfOzMWlDEdws17TLxgyGiHYaOSmoa7tnrYFvJ7Zp/3BUTfe3Ef+mTD+rDP/uNumZ/I4/dGKO5fEqLdOJ35RcuZ3JJJeMxJeOmqTjtR+30i3/d+Xnbne72mGjtxPeidfLprY8/PJvr2Im/tFkJopU6xunUHSVD12MybrZEggSd+MlYUPAsU6QZW8VqY7CtMcbLsO5f4bnuWCXizUX8TCrmPXe0140748F97l468cMZ+lLjoKxbnI5/KJBqudsg493REkUufrXuaKNc00y2sR/5mfzr5dEoSN99dk33nFvXlx9aHPZStjjj7ZGHZ7Kayiba/uwfNedWS10HLEchiNPpNRN/oxIcJvnSSQbbAgAAANi57pNHseutFquazLoF20wy1r4Tv7p9Jn64G9m/LX8i09vl9avf9nhdWO9fcT0eM3ra0Zktb5/Pp4O8WrTXOrg2k4w3deAuFyqazfexE9876Dm/5kY7dBts264Tv13n/uGZrO46vdr24yxtVoK4lKmOg22dpmJkuk2cTinoxPeLvjGVIsz+RrSKoTsrJDf+op+ds9W6o0SsQyZ+hJ34dceq7lil4u5z+dd1pd453sbtxG+8DoMB19068WvdO/FLtbqm1b99Q2oUVadDA9Tz6cHc3dArf295eGFzyCvZ6vRKUcZIB6YzYzPY9vUfulPLhYo+9DPfOLDn9L+HvX59FjcrQXyfj058AAAAAP1AJ/4e53fiS9JkJtm+E7/aProkrJEL7mitWNNkOtHTYFNJ+tbrDuiVzz12qUu/ZPMTqSCvFu0FmfFeET+bbC4+rLTkZe+U34l/wSvid+rEz6fjLZn47u9zbTrxj8xmtbRZads5vBjqxI/HjCbTiTaDbW1TfnkqHtsSBxIebCu5hx0UacZXsVJTNukeyEj9H8had7bG6bQbHN1vrcV1/7/dOvFbh/Am4zGl4rGuOfMd43Qi7MRfCYZsh/P73f1kszwaXeVrAyzil6p1/cy7btZ959d7evyZlaKumEwrlYiNzWDbe8+t6+xKaaDPuXyJmfiLG2Xtm2j+Geke8vLzAQAAAMDOUMTf41abivjtb6kvesXQbp342XCcTqna01DbQds3kdbiJnE63Sx70QF+t302FW+J06k2DezbKb8T/9w2RfxcKtFURNwMIp7axOnMuAONz7SJ1FnerAQHFJLbjb9a2C5OJ7Y1E7+1iJ+Id+1UxmgrVutN11I60d9O/FqbOJ2EVxyPMk7HL6434nTc/1YvIRNf8vaBLnE65Q5xOkHUVAQFTL+oOh3aj/x4rfBdO8M0yE78E4ub+tc7z+ktn7q/p8efWS3qkLdXTmWSKlbrXWclDFuxUtfplaKWChVZG82g5FaOYxud+D0ecixtbo3TySTjkRxkAQAAANhbKOLvcWulWhBH0OmW+t468Zsz8Sd7jNIZpPl8Sot04ne15B1y+EWIbLJRnHYc62biZ/vXie9HLp3zMvGzHeYu5FPucFm/g7hQqcuYRuZ22OFZtzB1qmW4rbXWLbCEuiSns8m2g23T4U78NnE65Vpd6UQs6NwmTme8FStO0+DudJ8z8Wtt4nSk/sf2tKq0HDbFY0bGbNeJ72zpqM+l4t0H23aK0wmK+P1/bfiHb+EB6nm/E7/LgcMghYv4jhNt4XnDO4D/+NfOdZwJEnZ2paRD014RP9t5sP2o8A9CKjWn610h/bReqsk/L+ilE79Wd7RcqGo+3xKnw51aAAAAAPqAIv4eZq3bZeZ3Q3fqxC906Xr2ZVsy8UexE39+Iq1Cpd51QONet9gapxPqxF8v1eRYd+htvyTjMWWT8W3jdHJ+1rXXYVsou/EnsTaRTX4nfmsha7NSV6XuaC63TRG/7iiZaHxct4hvm4pw5WpztzJFmvFWqtabDinTiVjkg20lv8M9+k58v7hujHHvLOmQiW+tVaUlE99fZ6HL9e0fCmzpxPd+LkTZiT8TLuIH+8Ro7PH+Gss1R2fXoo2BWfc+57pj9Y7/PLHt41eL1WAvn8p2Hmw/Kh5a2Ah+vzSgw/iVovs8MdNbJr7/9Ztu+f+fNIe8AAAAAPqAIv4etlmpq+7Y4B+cU5lk+8G2XpEp0+tg22ItOBgYJfNeBzbd+J0tblQ07Q06lpo78VuH3vbLVDYRxOl0imzKewVWv8O2UK0H+detrpzKKBEzOt3Sie8XfsJRB+2K+JW605SJnwyGgTaKMOWaExQoJYr4465YrTdde/0fbLs1E19yY6K6Fcd3/Lw1P06necZDp0781pgoXz6VuLzBtn4nfhSZ+N5+1JyJ7+8To/FaDO8tD1+MNlLH78R//JWTes+Nj3Y9rLbWNh22T6bd/47ycNsHLzS+fkuFwfwM9+PlDk5ne+rED14/yebXQSbh3kkW9d0YAAAAAHY3ivh7WJApHMrEX2ubib99J75frClVHa84MHpxOv6wOb/bHFsthQa/Su733O/E9wdJ+nn5/TKZSWrFK5Zs24nvF/HLtSD/ulU8ZnRgOrOlE98v/GxbxK85TR3F6TbDQP04HV/UsSh7jTHmemPMl40xtxljbjLGPDvK5yt4g2190Qy2bRenM9hOfMnNxe9UxPcf3y4Tv9uw2E5F/EzQiR/dYNupUHRbOhFTImZGZrDtarGqq+ZykqSHQ53kUdjwPufXfMtjtVaq6QO3nO742FLVUbVug8N2v5g/ysNtmzrxL2G2TbFS1/tvOnlZ+7N/UHRsPqe1YnXbInwjvqr5Z1OUrwMAAAAAewdF/D1szS+CNA22bZ+Jn4iZpm7OVrGYCYZBroUiekaJn1O7uMFw204WN8vBHQuSV2SsNnfiz/S5Ez88P6FTd/1Ey8DKQqXeddDy4Zns1k78lrx/yR2K2T5OpzkTX1LT0Mf2cToUaProTZLeaK29XtKve3+OTLHqKNMap9PPTnzHUbxdnM5lHv6sFCr6s888oHqPRcVUy50lHTvxq+2L+LmWAddbnqfuyBhtudugcbgbTZzOZDqhROhzM8Zsm98/SKvFmh53xYRyqbgeini4rf+z+wXX7teh6YxuPrHU8bF+x72/9/qH7qPcif/QxU0dn3cPRHq9m+7Ewqb+rz//on71H+/Qx+86d8nP6f9sODafk2O3n7VQqbvXXac7UjjoBQAAALATFPH3sK2d+EmvQ6+5wFNsyYvuJJuKq1Cpab1cG9FMfOJ0trO0WWkqcofjdIL4ij5/b8MHPp2us1zLwMpCpR7kX7dzeCars6vNGdRLm+713tqJX645TcWVSt3ZUvT03+5zO/Eba80Sp9NvVtKU9/tpSWeifLJSpa5cSzxSvzvxk53idC5jRse/3HFWb/7Evbr77FrXx/nXbDLRfD1Xau2L/352fWsncS+DbVPxxqBnX9SDbdv9nMmnE0FX+rCtFauaziV19b58MJg1Khulmoxxo4/mJlJt76rz+QX/qVCUnr/eUWSt1UMXN/TMY3OSGgfK3dx7bl3f/adfCO7IWriMw3v/DrGj3t0U20XqlDocgvmd+KUIZkMAAAAA2Dso4u9h7eJ0pK3D7YrbdD37Mom4FtYrsrY54mBU+J34Cy234r/7xkd1bjXaoYPjwi3ip4M/hwfbLntF8H5n4jd34nfKxG8ZbFupdY13umIqowvrJVnbKFa268RvxEg0ijPVmm0q4vu/r4YKn24mfksnPgWafvpFSW82xpyU9PuSXhflk7UeVPp3FfVLrW4V7xSncxl3cDx40Y0WubjevTAZxHvEm+8sqXSK0+mQ6Z1Nds/EL7dEUPmiHmzbbsh2Pn15ByNRWC1WNZ0dTBF/vVzTRCqhWMxoKpPsWpBf9WJz/J/T/h48qp34F9bL2qzU9dQj00rFYz1F4n3+/otaL9f0oZ/5RsVjpqfCfyv/7/iRSNvFDbWLr5LcuDUpmtkQAAAAAPYOivh7WLtOfElbInUupRP/wrpbDB/FTvxsKq58Kt7UiX9mpajXf+hOvferjw5xZaPBceyWTPxsqrkT35j+f2/96y4Z7xzZlEu3DLat1LsW8a+cSqtat8FgQsntxE/GjSZCHfz+tR/usHTjdBodxUGcTr1RiCxXHWUSzYNQi5XeCzTWWr3xI1/THadWev47u40x5lPGmLva/HqZpFdL+iVr7VFJvyTpbV0+zk96ufk3Xbx48bLWUqjUmwZ397sTv+Y4SraL00ld3h0cD3lDUnst4m/JxO/wuZXbxO9IUj4d7xolUqk7WwqXUrSd+CudivipeBC7NUy1uqONck3T2aSu2ZfXyaVCUyRXv22UaprwivHtZn2ErbV04udTCcXM1gP8UeEfWl2zP6+5fCoYUt7NWrEqY6Rr9uU1k002/Szo1UqhqslMQnPewfV2nfid4qjoxAcAAADQDxTx97AgE98fbtehE3+7/HFfJhnX+bVy08ccNfMT6aZM/PsvuMWBRxcLw1rSyFgpVuVYbYnTKdcc1R2rixtlzeVSireJBdkJ/7rrlIcvNTrxw5n43R5/xWRGknR+rXGHxdJmWXP5VFPkR7sifqXmNB0m+L8PFyLLtfqWTvxLyVBfK9X0N188oc/cc3lF593AWvtia+2T2/z6sKRXSfqg99D3S+o42NZa+1Zr7f/P3psHS3aeZZ7P2U+u92be/dZepSpVabVkWbJsGdkOur0CZu8GGoIdmmGmA8Z00OOBoaPbgBsaaBhihqYhYswyYHcPYMArCG/Ykhcsa6+SSlJtd99yP/v8cc538uTJ7yxZ996qrKr3F6FwuSrz5nZO5s3ne77f+4DneQ/MzMxc1X3pWU5ssO3eOvH9Jj7fiX81g23ZkM+1DEUIU6PFj+dEJ35SEz9Dp2PZGSH+PjSQtztmeP5GKaryWAy2ZTqbiYKCYzMluB5wYXP/Pmdahh0uUFZ1JbVV34gNBRZFAZWM9v6orDR6+OhTS9i5ivA8Dlu0Oj5TRr2k5mrVN3r+8yGKAmolFVtXMdCe7fYId2xl7FRIGgzNmvg0N4UgCIIgCIIgiN1AIf4tDGuqVcIt9fwvqr2cTXxdEcNmKBuUN25MldWBrfgvBiH+q/sYrtwoMN1MdLAtCzZ7loMLm53QDbyXsIAkrVnPmvidsImfrtOZq/pKoNVIU3mzbQ2pgLghfqxVzAIZy4npdOKDbUdoWbJgy3Yp1EngCoBHgz+/FcC5/bohz/OC3Ubx13Mvm/ged5fJ1Tjxe5aDS8HQ5qtp4qfpdNjCxZATX5FhBot53NtJaOLr+6rTsTFRGFZ7lTQZ7TEYbBvd6XZsugwA+6rUaRn9Jn61IKeqX9hCfXSxvVqQUz36ebmy3cU7fuuzeOj9f4ef/OOv4r99/uXEy3qeh1/7+AuZO5LOr7WhKyIWqjrqJTWXTqfRs8LHVy/mC/7jbHdMTBZU7ucEj6Tzh+3aorkpBEEQBEEQBEHsBgrxb2FYw14MGqJpTvy0wJRRUKQwHBrbJn5Jw3qLE+JTEz/UDE3FnPiAr1S6uNndlxCfHXdpC0Vs6Chr4reNLJ0Ov4kfXaAAknU6aswhDmBAheGH+BH9iizBcjzYCeFoHBYoJYWpBH4UwK8LgvAkgPcD+LH9uiHL8eC43sAbmGOtAAAgAElEQVTODk0W4bj5X88sbMflNvF1RRq5nfvqRgds1ENWE5/n6E5r4ic5vdm5lrTgYCY48WVRgCjsfQPZ8zzsdPlN/JImjYUTfyDEnyoBAM4HWpj9oNmzw4X4iYKCruUk6nviOh0AmR79vHz51S08t9TAT73lBA7WCng+ZfjyX399Cb/z2Iv4i39Kn1t9fr2FY9NliKLg63RyhPj+8+Gf05NFJZzpMgrb8SZ+xvOTdP5oCoX4BEEQBEEQBEHsHgrxb2HibeJq6MS/ep0OgxeujAPTZRXrkeDrpSDEX28ZY6FguJ6wYCSu0wGAtmHjynYXh2qFPb/dSqjTST7GZEmErohomzZc129Op+l0ZipBEz8S4m91spv4tuPC9Yb1I8BgiN+znFgTP9Al5GxvsxA/OiyX6ON53uc8z3ut53n3ep73kOd5X9mv22KDm6PvX9qIr2cWtutB5up0/IXPURYLmB+8osv5m/ixQc3RXSVRkpzebCdMkvrHTNDpCIIATZb2vInftRxYjsd14o+LTica4k8UFUwWFVzc2l+dToXpdDL0L42uDVUSB17nii7vyWDbpW1/l8iPP3oCdx+YCJV1cQzbwQc+/jwAhLN0kji/1saJGX8hJH+IH2ni51TwxNnuWJgsqqhoMgQhO8Rn5098QYs9z6TTIQiCIAiCIAhiN1CIPyb8xifP4qNPLV3T2zRsZ6BNzMLU+BdVX6eTrceJBv3j2sQ/PlPCWtMIw90X11phELSfvuIbgfUgGBnQ6QTB+vm1NmzX2x+dTnCsFJX0Y2yuquPydjcMXdNCf12RMFFQBnQ6Gy1jYGivf9v+bbLAjYWbCqeJH20vG7Y74A1nz1PepuU26XTGBhZMF2KDbQHsmRffdj3InMG2xchOl7ywNvfrjtaxnhXic5v4QrYTP67TUdlg6YQQ33ETh1Jrirjng23Z+TPJWSwua9mDbd0ELdBe0ogNjl+YKGBpOz2s3g3NnjXgxI/eh6H71rNQLcgD80GqurIng22XdnooazKquoKTcxW8utHmvi9+8Auv4uJmF9Uci1FLO10crPmfPfWSimbPzhwS3OjaodZvMtDpeN5or7uv01H8mQFatm4odOLHZkrsp1aKIAiCIAiCIIhbBwrxx4Q/eeICPv7M8jW9zZ7lhg1iIBLix9p4fhM/+1CJfnFlbt5x48FjUwCAJ17ZxGbbxGbbxJtP+cMwb3Wlzmag04m21Vmw+cJKEwBwqLYfOh0/cMqau3B8uoTza+1wwGZRywr9tVCnYzkuGj0btViIL0siypochvi80FPlDba1nCGdDpAc4j/2wire+6Enw/8fNvFJp3PdYQF61IkfNmf3IHz2PF/XI4kcZ3xGiP/CchOtWKv8/FobixM6DteLV9XEVyQxMQA1Heb0jg22DRbYkjQ1RkITn/2svR5sy0L8pMG2XctJ9Pd//sV13PGLH8OlfWzFA/2FQdaKPzDpL0LuF61e34mf5XCPqncY1cLe6HSWd3qYn/B1ZqfmynC9/u4Rxk7Xwm///Yt408lpvOnUTOpxbNj+rgv2+wnbKZbVrG8aVvgY6yUFluONNCvBdb1wsC3gPz95nfjxJj77PWs/BjwTBEEQBEEQBHHrQCH+mNAxbFjXoB0YJd7ElyUREwVlaKt618qn02GXqWgy1/88Dty5WEVRlfDEy5uhD/+tZ+YAABdv8Sb+ZttARZcHwjj2mp4NQvzD++jEz5q7cHymjJfXW6Eqo5hxTM5WdKw0/HCIBT7xJj7gB15hiB+Gnv3jV5X9P5uxJn50ASzUrySENJ9+YQ0f+sqlsIm51WG3Rzqd681+N/Ht4H1dSdDpAEDPHD5u1poG3vFbn8Ebfvnv8Ksfex5bwfvyS+ttHJ8pY6aioWnYiYoboL9INNDEl5Od+KEOJMGJn3RbluMOBf+MNJ3OC8tNfPmVzcT7n0SoquHodEqxIdhxPvyVS+hZLh4/P/rtjsIOr4m/M1oTv2c5eOrSTublHNcPqMMmfoEtyPOfg0bXCnchMaq6sieDbZcaPSyEIX4FAHBuZTDE/+qrW9jpWvjJR09gtqIN7JiKw3ZVlIJjkIX4WUqdRjfqxA+C/xwaHkbTsOF6/ddvIkeI32/ixwbbsvOcmvgEQRAEQRAEQewCCvHHANf10LGcPRuimJe4EgTwVSobrViIb+bT6bAvqtUx9eEDfgv1tUdqAyH+/YcnMVFQ8OpmGwDwuXPr+PcfefZ63s3rwkbbxHRZG/g71o4/t9KCKAALk/qe3y47XjKb+DMl9Cw3bHWysC6J2aoWNjwvbfkN2PmJYaf/RKSBysLNAZ2O5N+OFQT8tuPCdr3BJn7G4EKmqWBDlbepiT829Jv4g4NtAeyJBoY1wiWOToeF+Lwm/mbbhOv54e///emX8JN//BV4nofzqy0cnymFcx/WU4bbskUpJa8TP9TpJA22TXHiJ+h09BSdzgc+9jx+5s+f5P5bGjtd//yZLAwvypU0tmtg+L4atoNPPbcCAHjy0vbItzsKja4FVRbD94bFyQJ2utbQzoo0/uxLF/Ge3/18ZmDdDhYsWGidT6cz+Dld0WW0DHvXv4csbXfDEP/oVAmyKISLwAy2Q+rIdAmzFR0tw05cdGGLtux1zRPie5436MQv5mvvR2Hv0WwBIM/gX97OFyD784EgCIIgCIIgCCIPFOKPAT3bgecBdkKwsl8YlhtqQBjTJW0gFLIdF6bjjtbEH1OVDuPBo3U8v9zEl1/dREGRsDhRwOF6MdTp/N5nz+MPPv9yajh2I+J5Hq6k6Bw22+bAUFsgEuKvNrEwUUj0Xu+GvE38Y9P+YMOnLzeCy2c79FebPbiuh+eX/BDp9Hxl6HLRhiWvucz+zFqWYduSs2MhKaRpGf7PZw7zLXLijw3sNYu+x2kZeqRR6Dfxh8+dfjg+HGCysPfn33ka//u778AXz2/iL792BU3DxvHpfoif1mLuh/j9BYR0J36g04m937NzLSloTRpsC7AmPv/2lnZ6uLjVGdkVHup0eE384L7yhtv+44sbaPZsFFUJT14cLcR/7PlVfPH8Ru7L73StAd3PYrAAujSCUuf8WguO62XOa2n1BkP8LJ2O38Qf1ukAGGmRIY7luFhrGeFiqSqLODZdwtlYE5/tkJopa5Eh5PzjuBUL8dluqo2UEL9tOnC9/vNRK/mPLS34f26pMaBgYsdYrZi/iW/YLgRh8HwDAJ0G2xIEQRAEQRAEsQdQiJ+DZ67s4Cuvbu3bz2fbxc1r3Mrt2Q6/iR/5osuc0FkBK9D3vo5zEx8AHjxWBwD8zdeXcGK2BFEUcHiqiAubHXRMOwxq8mgMbiT+8mtX8Miv/j2WE5QOGy1OiB+G0y4O1Ydb7HtBWZUhCv3wLYkTM2UAwNNX/Ncl65icrWiwHA9bHRPPLzdQ1mQcrPGb+NudQZ2OMuAQFwb+jSlHoiG+HnmeePSb+H5QxVqepNO5/nQ4Oh32vrgXTXzWbOYpxvSUJj4LocuajH/54GEsTOj4xb96BgBwYraMmWDXTJpP3HQ8qLI4MMA01Ymf0CTObOI76U78pMWQ1aYBzwMujDiPhIWpvMG24RBeznDbjz69hIom47tfdwjPLjVyLx7sdC389J/+E/7Tx18Y6T4Ohvj+e8+VEZQ6zKGfpXprhcdK398ODM+3YfhO/LhOhw22v/oQn72erIkP+Eqdc6uxJn6zh6mSClUWMZuxGMUWjliIz+aapKlxmr3BeQRszgt7n49zYaODd/6Xz+LPv3wx/LttdoxFQvyk55PBdqREzzfAVxXKokBNfIIgCIIgCIIgdgWF+Dn4j3/zHH7xr57et5/PvqRejyZ+XJvg63T6X6bZfdNzhfj+ZXjDBseJew9NQpV9xcPJWb+ZfaRexOWtLj57bj0MsvZbt3Ct+asnr8D1kDhccaNtDjnjo4qb/RhqCwCiKOBXvv0efNfrDqVebraioaRKePoyC/Gzm/iAHw49v9TE6fnKULgCxJz4PJ1OcI6w9nKP01bWQyd+UhPfP49Y4MrCJNLpXH/4g233oYnP0+moybcT1YjoioSffuvJ8DhlTnwAWMvQ6cQDeUUSExeMk5rEu9HpaAk6HctxsdH27/v59XbiY+Cx3bUgiwJ3IY954duxXQO24+KTz67grWdm8eDROizHw3NLzaHr8/ijL76KlmGPNPw8McQfoYnPNGAXM4bwskVCNthWk0WokpgYyPN0OtNhmD6atz8K22UQDfFPzpVxYbMzME9htdHDbPD+PFtNv91WsBhTDvRptaIKQUhv4jdjOxNYiJ/UxH/6yg48z59dwmALrROBsqlakHM18ZNnQ4jUxCcIgiAIgiAIYldQiJ+DS1tdbLXTv7ztBtYYvNZqDcN2hrQJUyUNWx0rbI+ygYt5dDqhE18f7xBfVyS85tAkAOC2Wb/dfWSqCNv18MePX0BRlXB0qnhTNfFbho3PnVsH0A8noriu31hPauID+zPUlvFdDxwKm/ZJCIKA4zPlcDhkVhN/LgiHlhs9PLfcwOmFYZUO4Cs5+jodP3DVODodI0cTn9eoBvq6C9bEZ25m0ulcf3pBuKhzFmX2pokfOPFTdTrDx00z0sQHgO984CAO14vQFRELVR31kh9mpjfxnaGGvJo22DYIIeOLXYWMwbam7UIZcbDtestvbQPAKyOG+DtdC5NFhbsoV9T46p/HX97EVsfCO+6ax73B+38epU7PcvCHn38ZguDf5ySlEO8+RkP8uYoGURhNp3M5CPFZmJ8Ea56zY0UQBFQT9C+G7aBnuUODbdn7e5a6Jw323rwQmT1y+1wFnodwBg3gvyfPB+/Ps5VgsTVBpxN34kuigMmCktrEZ+569rtItaBAFPiffQDw/JKvaPvC+Y1QqcMWWqNN/J7lpu7eMGwXqsz/XNIViQbbEgRBEARBEASxKyjEz8B1PSztdDMbWLuBhQJJwwb3ix6niT9dDhprwZfdjuXftzw6nUI42Ha8nfgA8FCg1GHB8aEgwPjM2TU8cts07j9Sw5OXduB5N4fu5LHnV8P2La+N2OhZcFwPU7HBttFg89A+hvh5OT5TCv9czBpsG4RDT17cRrNn4/R8lXu5iYICw3bRsxzuYFvmMg91OuHwz/7tZznxG0ODbYNFA9LpXHe6++7E948XOW2wLSccb8dCfEUS8RvffS/+/TffBVEUoEgi6kU1NcS3bG+oIZ822Na03YHjmtF34l9FE18Ww4WvKCuR0PblUUP8jpW446uUoNN57PlVaLKIR0/NYmFCx0xFyxXif+grl7DeMvG9Dx0GAFzczBfCx0N8WRIxV9VxeTtf032na4ULOXl1OlFFTrUgc/UvrKUeb+IfmCxAEHYX4jNV2/xAE99fPI0Ot11pGOFOqVpRgSIJiTqd0Ikf2XlVK6mpfvt4E18SBUwUlPD3mjjPLfv3badr4dkrfqAfhviFmKIoRTdk2E5iE19XJO55QBAEQRAEQRAEkRcK8TNYaxmwHA8tww7b6XtN27xeTfzhwIaFuBtB2Njl+KKTuFGa+ADwtjvncahewP2H/Ubmkal+OPyW07O49+Ak1lsGlhtXrxYYJz7+zHIYaGxFgoz3/cVT+D8fezFUE8R1OookhmqN/XLij8Lx6X5bP0unw3Qjnz7rKxLOJDTx++GMxR0E6gem/WGgrImpR+ZJMId6L6G5zQbbrjUNmLYbBlPXeg4GMQwL8aPHkybvfRNfTnHiZ+l0GK89Uh/QTs1UtIwmvgtFHrxdRRLhuN7AEE+GYQ839wE/BNVkMXmwrZOsEdEV/mDb1eC9tazJV6HTMZNDfI0/2PbSVheH6kUUVAmCIODeg5P4WoYyzXU9/NfPnMdrDk3iO1/rP++vbuS7r/EQH/CVOks7yYsAV7a74Wcua+Frshj+OQm206ccOVaquhI20qPEA26GrkiYr+q7CvGv7HRRUqWBlv/RqSJUScTZwItvOy7WW0ao0xEEATPl5OM4vpgF+J9TTMXEgy1eVCK/i9RKajhQPM5zS41wVs7nXwp2rHVNVDQZcrA4NZExZwBgi2DJWilq4hMEQRAEQRAEsRsoxM8g6g9nbdq9phN8Sb3WrVzDdgaCSACYjof4oS86RxNfvTEG2wLAXQcm8Nmfe2sYJMxX9bBJ+ubbZ3D3wQkAwJMXb3ylTs9y8Njzq3j3PQuQRWEgyPj4Myv47b8/h3MrvuogrtMB+gs4++XEH4VjkSZ+1sKSrkiYLCph2/bUXIJOJzhed7pWGKoPKUgiw0B5TXwWxhqcMNZy3NCFvNYysN3tL6KQTuf6w9rlPD3SnoT4QVguc5rqoaaGc9y0DAeqJCYOjAX8EH99VCd+EOrzlDq8OSmMoipxm/ie52UOtuUpSFaC0PaBo7XRm/hdC5PF4fcqoN/Ybsfu62qzFw5RBYDXHJrA+bV26i679baBC5sdvOc1izgylV8347gemj176LNwYUJPdOJ7nodv/p3P4Tc/dRZA/3eP+w5P4tJWFy5n0YURDraNhOcTBX6IH1fNRDlcL2a2/tNY3ulhfkIf0BzJkojjM6XwM2a9ZcLz+rozAJip6olOfN5iVr2kpioOG+Fug0h7v6hyFTyNnoVLW108emoGJ2fL+MeXNtCzHHzimRXcNtdfNGbPV9rx4ut0EhazZIn7+UAQBEEQBEEQBJEXCvEziDbg9kupw8IG61o38S1eE98PRljL7eqa+OOv04kjiQIO1Qs4PV/BwkQBdyxUIYsCnrp84w+3/ceX1tE2Hbztznm/jRgEGa7rYbNtome5+K2/OwcgIcRXJWiyGDbbryfHp/0QX1dESJxmc5zZigbX83cRVBJ2iERDfMse1ukAgCL3h4GGTvzIAliaFqUVWfxbbxqhpgEgnc448GPfcByf+7dvgRg5nthruxehW6jT4Ryv7LjhheNtw0YpQxmV1mAGEITrgz+DhfrcED+lSVxUZe79tF0PnodUnQ5voOdqowdRAF53tI61phF63fOwnaLTYZqtTqyJv9o0BkJ85sVng7J5MD3M4mQBEwUFFV3OFeKzxxK/jwcmC7iy0+Nq2ho9G+stE19+dQsAcCkYZvv641MwHTdRN+PfXhDiq1GdjsItHrAmOW+x/XC9mPr4DNvBx59ZTtyVuLTTG/DhM07OVUKdzkqwA2Ou0lfuzKbsKOEtZtVLaupgW95CRa3Ib+KfDVQ6p+creMOJKXzp5U387mMv4vJ2Fz/3ttPh5aI7tpJIa+LrCg22JQiCIAiCIAhid1CIn0G0NbdfIT5TFNjX0Invuh5XgTBd8kOO9VgTP48Tn+koksKVcec/vOdu/PK33Q3AX5A4NVfB12+C4baffmENJVXCG05Mo1ZUQp3OVseE43qQRQHPBYP92CJOlIIi4VC9yB0iea1hTvxShkqHwbzLt8/xffhA/iZ+XKcTPXcUyV9U4OkSWhEdxFrLCBdR6iU1ccAoce0oazIOxnaZ6PIeNvFTdDqSKECVRW4T3w/xs5VRay0jcXaH38Qf1ukA/BksaYM5C6qErjUcCrMdKolNfIU/2Hal0cN0WQvnkryynr8BzlPVMJQg8G1F1D+e52G12fewA8Bdi/5uK/bexyPqeBcEAUem0kPu6P0Dhj8LFyZ0mLbLDaBZuP3slQYc18PlrS50RQwXG1ioz6Nl2Chr8sBCVFWXE5r4QUs9oYm/0jASZ0F84pkV/PgHv4Kf/dCT3CB/aaeLhYgPn3FqtoxLW120DTtU1EW9+TMVLXGRom3YQ/NP6iUVWx0zcXdCs2dDlcSB9+hakT8Ml/nwTy9U8YbbptG1HPz2Yy/inXfP4+ETU+HlJoJWf9rvgWZaE1+R9mTGBkEQBEEQBEEQty4U4mdwLUJ8NoBvv5z7PFhYqcca9tWCDFkUsBEoGljzMn45HncfmMAvvPsOfMOpmT2+t9eGh09M4b7DtfD/33toAl+/CYbbbrRNzE3oUGUxUAr4xzFbqPm+1x8JL8tr4k+VNZycLQ/9/fWgqMpYmNBz6Z2Avhc/yYcPxJr4LMSPDwOVxTDQZW3K+C4WPaFxzFqyR6eLaPbsUCMyU9au+e4bIh+KJEAQ0gfbbndMvLDcxHNLjdQWeV+nw18EKygSerwdHEEwm8ZMRYNpu4mqN16oqKQ28ZMHc5ZUaWhYLLuN6M+NowXnTvx9lA03ZQtz59db3OvHsR0XzZ6NyWLyYnFJldCJ3NdG14ZpuwO7iSaLClRJDN8HeazEAufD9SIubFx9iL846bfUeUqdpWDBoGs5OL/WwuXtLhYnCzgcDBS/mBbi94aPlYmCgp2uNfS8N0Nf/PCxdThQBiUpdZ5f9hc8/vJrV/CzH3py4Pywgt0CvBCfDbd9cbUVzkKYjeh0ZisaNttmeCxFaZv20KJtraiGyiIejZ6Fii4PLDyz4D/+fDy/1EBVl7E4oeP1x6cgCv6x/PPvODNwObbokaZV9M8f/meTrkjkxCcIgiAIgiAIYlfceN6Ta8zl7R5U2fdh73cT30px3u417Mt3PLARBAFTZTV04vdGcOJLooAfeuTYHt/T68fdBybxp09cxIXNzsDg2xuNttEPQWpFFS+tMTexHya/7c55PH15B2dXmtwA4ne+575EVcb14MRMOdUDHoU1b0/P52vis+dJSXXi88+dpKYlC82OTZfx9OUGXlz1n//ZqoZzK/vznkLsDkEQwvCZh+d5+Oe/8ZmwPfzQsTr+7Mcf5l7WCRZqJDHZNR/3twNBeJkjxAf8gcm8ZrrluAPaJ6A/tJkXmKbpdAqqxNVFJe1eYWiyCM/zm/9qZMjuatPAgUkdh+tFCAJye/FZiJq246uoymhHmvgrTRYc9wPm/mdd8nvJ0k4PsiiEO9QO1Yv41LOrcFwvVeeVHeL3cM/Bweus7PSd8E9d3sHl7S4OTBZwILjOpc3k4bZNwxrw4QO+/sV2PXQtZ2Boc5pO51C97/0/yZkh8sJyCydny/jW+w/gAx97AX/99SUcny7hhx45hkdPzcDzgIXJYZ3OqcAtf3aliZWGAUkUMFWKhvj+67LeMsLniNHmLGZFtX8TnMUc3jyCyaIKw3aHno/nl5s4vVCFIAiYKCj4V68/ghOz5fC5YITzKxKGOwP+uTCZch6QTocgCIIgCIIgiN0wPsncmHJ5u4vbgy+z+93Ev5ZqjXA4pzJ8CEyVtNCJz5r4eXQ6NxsseBh16OK40Tac0K1dC9qIQD/En6mo+LXvvBe//T33c6+/MFHAVPn6+/AZ/9u7zuA/vOeuXJddDFqhaU18NsNhp2vBcFireDCgU+WoTod/7uiKlDCg1A99jgU+/xdXfX3DTEUjnc4Yk6a/WNrpYbVp4PtefxgPHquHihAeTFujJIS+/sDY4WCwZTjZIX65H+LzMB13qCHPwnbesWfaLrSEXVdFVUbnKnQ6bBdXvIW82uhhtqpDVyQcmCzkfp99KnDYx8PeKGVNDgei+rflPz+zsbkeU+V0t/pywx+GyzQ1R+olmI6b+noDfWXNKE189jN1RcRTl3dwaauLg7UidEXCbEVLbeI3OU38sDneHXzNGl0bouDvVohzuJ4+vPfsShOn5iv412++Df/PDz2In3z0BAqqhPf9xdP4+DPLAAY1OYwjUyWosohzqy2sNHqYKWsDiyDsdeEpdaKfX4x6sACwmfDaNYMm/uB1/Ocj6sV3XQ8vLDdxZr7/+fBL33IXvv/ho0M/kwX/vLkQjLTB0HqCVoogCIIgCIIgCCIvFOJncGW7i9PBF7y0gWa7gYUN19KJz4Zz6pzm9VRZDRUDW20TqiRyL3ezw1rcKymBzU7Xwns/9GTYbhxH2mY/4KmXFGx1fMUCC/6myxqOTpfw6A2iQTqzUMUDR+u5Lvue+w7g//q++3F8JlkHJEsiypo8MNhWk2LDQOVIEz8IduPnhK6I4XkVpR/i+wHZ2ZUWVElEVVcoxB9jNJn/egIIh3R+0z2LuG22PBAYx3GCHVZJze2yJqPF0dS0ehYqeZv4CW1y34nP1+mYCYNtk3bdFFSJG2Cyn5MUXrJFgeiCCPPCs/D22HQJr+QM8T/4hVcwXdbwlttnEy9T1Abv6ypr4sdD/JKW2sRfafQwFwmlw5A7Q6nDFvyrhbgGRoGuiIk6namSijsXJ/ClVzax2TZxsOaH/gdrBVzaSm7itwx7KLSO7jCK0uxZqBYU7oyTqZKKoipxQ/yOaePCZicsNXzDqRn8r2+7HR/84YcwU9bw/r99DgC4Oh1JFHBipuw38ZsG5qqDrwNT66xyPmtbnNkQ9aLfxE8K8Rvd4RB/MrhO1It/ebuLlmHj9ELyTq3oY0iaX8HwB0nTYFuCIAiCIAiCIPYHCvFTaBk2droWjs+Uocri/oX4TKdzDQM91orkNfGny/0m/tNXdnD7fGVgYN6tAgsWVhrJIc8XXtrAh75yCf90Yfta3a2RaRt22CJkLuFGz8ZG24QiCTfsIOI8VHQFb79rIfNyzB/NzkFFHh4GauZo4vOa20z/cWyaDfBsY7KoQJNF7nBRYjxIa86eW/GVSKfmKqhocqKbG+i/r8sJ4Xgp1hpn8BrIcaZzNPETnfg2b7Ctw/1MAPzmNlenw5r4CY9PD24/uiDCFh3YQunx6RLOr7cz549c3Ozg755fxb988FBiWOrf11gTP3h+ojodYHDBmsfyTm8glD4yxZrq6QsOSTodQRCwOFEI/fdRVho9zFV13LVYxdOXffc8U+kcqhdHduKzBYT4AnOjZ3OH2rL7d7he5Drxo8d8lImCgl/9jnvC97KFCf4OiVNzZZxbaWFlpzcwYBjo63R4i1E8nU69nB7iNzmPkc17YTvRgP5Q49PzyTu1ohQTzgFGWhNfk2mwLUEQBEEQBEEQu4NC/BRYW+5ArRCGfPsBawza++DE9zyP+4XcSBjOCfhtvI2WPwDu6csN3HVgYs/v142AJkuol9RUdcKlIFhppYR419ULV7oAACAASURBVJuolqMWaSOuNw1MlTRuI/NWo1pQ0OhaiUM6VUkMQ08jIbRkgws9z8Ovf+KF0H3Pjo1jwVwF2/VQK6qQJYGa+GNMmsP67EoT02UNtZKKkibDsN3E15I18eWEhdDkED/biT9RUCCJAjbbKU38oRA/cOIn6XQSQsiiyr+fuXU6kQCTNa5ZI/vIVAnNnj2gOuHxR4+/ClEQ8D0PHU69XEkbHMK72jBQVKWhMJgtWCctHizHAueFCR2SKCTqZhibbQOaLKLAURMdqBXwKmcRYClYMIh+3h6INPGvbPdgJxxjvCZ+X6cTC/E5LfUoh+pF7uN7Idh9cjsn8H701Ax+4OEjWJzQQz1ZnFNzFVze7uLCZmcoxJ8uqxCEvvYoCu88YE38JBVSg6PTqXHa+2wxJe6/T6Kg8HejMNKb+FLizh6CIAiCIAiCIIg8UIifwmUW4k/q+xris2DEcT24exzkf+H8Bt70gcdCDzeDNUx1nhO/rKFjOji32sJO18JdB7K3mt+szFX1gYGDcZjioDnGOp2OaaMcOvGZF9jEessIBwTe6kwU5LCJLwjDgasqi6Ev37AdyKIw1KwuKH5L85WNDn7771/ER568AgBoGRYkUUC1IIcB10RRgSKJsF0vs31MXB/SmvhnV1vhzAwWMCYpddjirCyl6XQGr+t53oAGKwlRFFAr9geRx+HpdNKc+JmDbTlN4qzBtizIjl53JXTU+2Eu0wLx1Dam7eL8WgsXNzv48y9dxD87M5fY9maUYoNtV5u9IZUO4C9Y9yyXG8w2exbapoP5SOAsSyIOTBZwIWXIrP84TEyX+Quk9x6cxHNLzaHjhal77j7YD/GZTudQrQjH9RIXlP0m/mDzPEmn0+hZiU18ADgShPjx96Wzy01oshgqheL8H998Jx5775sTF4VPzvrnS9dyhnQ6siRiqqRynfgtThO/oEooKNKAGicKr4lfCwbgbkcWipJ2TCSRNNyZYVgOtxgB+L9rmY4bLuoRBEEQBEEQBEGMCoX4KbAm/uLktWniA4Dl7m1T6+yyH96fXxts/vXSmvhBsPsPL6wCAO6+RZv4ADBf1TKa+P4xEg/hxgXX9dAxnQGdDsBCfDPUcdzqsPPbdDwokjgURClS34nfS1AmMOfxs1d8RQNTQzR7fktWEIQwrKwFIT4AUuqMKUlNfM/z8OJKM9SKMG990nsAm3Uii0k6HWko0O1aDlwPmU18wG8xJzWSLU4zWJVSQvyUELKoSLAcb+h6SbtXGP0mfv96zFHPGtlMdcLTo/zSR57BW3/903jTBx7DVsfC9z98hHs7UUqaHHPiG+GCQRQ2sJu3CMJmocQHtR6ZKuLCRrpOZ61lYDphgfTBY3U4roevXtgK/65nOdhsm5iv6rhtpgxNFiGLQnifWVP8ImfxwHU9tEwb5XgTv8Bv4jd79pCrP8rhqSJ6ljuktnlhpYmTc+XE2Q6CICQeO8CghieuNQL8XRFrzcHPWs9jn1/DP7deUrnHi+X4izIVfXhRQxAGj7GdroWSKiUeu3GKCQtZjKwmPgAabksQBEEQBEEQxFVDIX4Kl7e64RfpfW3iRxqDez3cloXM8eGs7IskL4ycDkP8NSiSwN0+f6swP6GnDrZlOp00J/b1hB1b5SGdjoX1lkEhfkAY4icM9vT99f0mvsbRZGiBTod5lpkaIuqrZs93raiGWhNS6ownmsxv4l/e7qJtOjgZa+Inhvguc+Kn6XQGb4f9rDwhfr2kJg5nTRtsezVNfABDrfVsnY7/972BJn4PkihgKgjvo4uLcV5cbeHETAnv/9a78Zvf/Ro8fGKKeztRipo08HqsNY1wxkkUtmC9ztERMdXKfCxwPlQv4qW1Nl5aayXe/kbKAun9R2qQRAFPvLwZ/h17r5if0CFLIs4sVLEwqYeBOVvsWG0Ofxa1TRueh6EhyEwn04h9NjW66U38/oLBoFLnbGTh6mo4VC+Gx1ZcpwP4uzHWYosphu3Cdj3ueTCVsHjF9GXxhQo5GCa+HTnGtjvWSDNhioqMjsk/z13Xg+V4ibMh2GOPLmbtdKw9331JEARBEARBEMTNC4X4KVzZ7mI+cODuaxM/EuDsV4gfb5Mzr7fOCSOnSn748KVXNnFqrpLarrvZmavqWG+ZYVAV53Ko0xnPEJ8FbqETP9J43WiZmK6QTgcYHGzLCyNVud/ETxpeWFAk9EwHzwYhPmuVNiM6iOmgiT9ZVIfC1M22ORDsEdcXtrMiTnzAJ2tAJ+p0nHQnflmVYTruwHsMC/XLGYNtAb9NnjTg03RcKAmDbc3YYFvP82A6ySE+ew+Jh5ihTiejid+1Bh31M2UtHJjOwnReKLvS6OHMQhXf89BhvOe+A7lmeJRUGWZkTsFKo8dt4k+Xkpv4yzv8Jv63338AogC84zc/i9/5+3NcHVbaAmlZk3HXYhWPR8519vnMFgx+5p+dwr99++nw31nQHA/kgf6CT7yJr0giSqrE0enYQy31KEyX88p6P8Tf7phYaRi4fRchviQKuC1Q6sQXRgDf4R/X0rFziqeVqhVV7qIP+yzmPcZ6ScVmTKczUcz/Gain6HTYeZA0GJrXxP+xD34Z3/v7j+e+fYIgCIIgCIIgbm0oxE/hynYPi5O+k3a/m/gs4Mmj0/naxW386RMXcv3sS9v+F/GV2MA41orkBTYsULEcD3ct3roqHaAfNvAakDtdC80gZGgZ4+nE7zd6/QChqsvhYEbTcTFDTXwA/vnds1y0DDtsyEdRJKEf4ie0lXVFRM/u63SY37kZcVDPlJN1On/8xVfx3b/3hTA8JK4vSU38s8GAz1OzQYgfnFtJC3nhYNuEkJvn1Gd/LqnZTXw2iDyO5/GbwarM3wFiOR48L7lRX8xo4ieF/7zBtitNY8CLPhn4yuOOc8/zPfC80DeN/oKDg5Zho2M6qU183k6Glcag8ofx2iN1fOpnH8VbT8/i1z5xdkCLA/iN7I22mTpv5HVH6/jaxe3w+Fra8ReDF4IFg284NYN337MYXj5s1XN+B2HNc17QzQZ2MxzXQ8vI0OnUi6jqMv7xpY3w786yhatd7spjC19xJ75/X+Whc4gtZnGb+AnHfSNYCOAN750sDjbxG10LEynPRZxiymDbpIHnjP6OFP9yruvhmSuNcGGDIAiCIAiCIAgiCwrxU7i83cXBIMSvFhQ0e/aeDyVjzlfWtMvTxP+jL76KX/no87l+frJOJ7k1xpr4AHDXwVs7xJ8LQhWeUoepdIDxdeLHw0BBEFArKmEQSTodH9bGXG8ZXD+yGtPp8Haw6LKE7Y6J5UYPRVXCWtPwfdVG31fdd+IP63Rahq/F+OjTS3v/AMcUQRC+UxCEZwRBcAVBeCD2bz8vCMKLgiC8IAjC2671fdMUMXyfjHJ2pYXZioaJIHhmA0XjShwGW5hNbOJzdDxJ7WoeUyUVTcMeWnBIGjibpNPpK9b47f9wQO1V6nSMqBO/0RvwomuyhLImY7M9GFLvdC30LHeoDZ9FKVhwaBs2VoP3bt5gW+bi5+0AWNrpoVZUuOf6bEXHz739dgDAqxuD2pmdrgXH9VLfWx88Vodpu/j6pR0AkQWDhMepKxJUWQwD6ihsIZkXWld1ZeA6oWompYmvSCK+8Y45fOq5lfAYeSH4vNhNEx8AvvHMHB48WucqbCqcJn54HnB2pNQSnPjs8fIeY72oDjnxR9LpqGkhfnD+cI4XwP98APqLWa9stNEy7Ft65hBBEARBEARBEKNBIX4CjuthtTnYxAcw9CVztxi2C8f1wp+fx4+91TYHWo1JNHsWtoOt40MhvpUc2BRUKQxBbvUvmKwBurwz3NRkCySqLI6tTofXZKwVVby46jcrKcT3YeffWtPg63QkKUcTXwJb43vDiWnYroetjhlz4vuh4eRAE7//cwHgr79+64T4AJ4G8G0APhP9S0EQ7gDwLwDcCeDtAH5XEIRr6vXSZImv01kddIOzXS5Ju3HCJn5CiB828SOamrR2dZx6mT8U1kxoBieF+GbKwi6AcDj2UBM/YbGAUeDpdJrGUKjuDyodfJ9dThgum0Uxov5hO2J4Oh1d8RcP1hOa+Dx3O2Nhwv/dYCm2c4b9rKwmPoBQn7W8Y6CkSkNe+yhVXUGjy9Hp9JJD/PgOwitB4z/tvgHAO+5awE7XwheCNv7nz61joqCEOwWulnfds4A//4mHuUqkiiajZ8W0UmbybIh6SUXXcoYWldhzxG/iq+HvRACw3TVHCvELqpT4u1d4/iQ08dntsOPxqcv+As5dt/jvWARBEARBEARB5IdC/AQkUcDTv/Q2/OSbTwDofwHba6UOC0Sqo4T4HROG7XJdvFEub/tf2KfL6pCioxc68fmHwFRZgyQKOH0LD7UFIiF+ECb92Zcu4MNfuQSgH+KfmiuPcYg/qNMB/BCfNU/Jie/Dzu/1lsHVISiyAIOF7ZabuPjFePT2GQB+YNPs2WGgdGDS903PVfUhnQ4L8b/y6hauBOfuzY7nec95nvcC55++BcD/63me4XneywBeBPDgtbxvmiwOtdtd18O5lVY41BYAKkETv5XUxA+d+Ek6nX5rnJEWXsaZSvC6s9tNauKbsV1fWTqQosZ0OjEnfnA93g4WgK/TaXG87LWYrxyIeOlH1OmUw+fU6Yf4HIULEAxI5TnxG73UxYOCKqFWVIbO1fXgZ6WpymolFbfPVUIv/nKji7kJPdX37+tmODqdsK0+HEZXC/JA8P90EBzfmaHJe9PJaZRUCR99ehnPLTXwsWeW8f0PH8k1j+BqqXKKEmkDntlQ5M2YF59dnxfO10vKUBN/cgQnfnoTP30R7N5Dk5BFIVwYeerSDjRZHHgvIQiCIAiCIAiCSINC/BQ0WQq/PO5XiM+Cm1Cnk0PXsxUEHTzVQ5RLm364cP/hGho9e6CxxtQGSYHNTEXDydkyVyVwKzFZVKDKIlYbPXieh1/7xFn8p48/D8/zcGmrg6Iq4XC9OL46HU4YWCv1ww1q4vuw82+zbXLDSE3ydTqe58GwHW5Qw9r581U9XPxabRr+YNsgxH/jbVP4kx99CPccnOA08Z1wUe1vn7ql2vg8DgC4GPn/l4K/u2boijSggAH8hdGu5fCb+IlO/ECnw5m1AER1OpGQO2WgZ5ykobBJmhs1HGwb1+lkNfHTnfjJOh0W4vuXsx0XpuOGPy98HJwmfpKXPgu2ayBLp8Nud6M93MRf3jEym+cLE4XEJv50wu0xXneshq+8somOaWN5p5d5W74aZ/gYY6F1iaecKapYbfbCBf9nrjRQVCUcmy6l3pauSHjL6Vl88tll/OdPnkVFk/EjjxxPvc5uCb3/kcfYCQc8cwbbBiF+fI5CI2VnwmTRb+/3wv/c0Zr4ioSu5cDl/J6WtPOFUdJk3Hd4Ev/40joAv4l/ZqGauPhFEARBEARBEAQR54b89iAIwiFBEB4TBOG5wKf8v+z3be53E58N9svTxGdNsnjAFIc52x84WgMwqNQxbAeyKCQOW3zfu87g/d92d+Z9udkRBAHzVR3LjR5e3ehgrWlgpWHg7EoLl7a6OFgroKIpiQHe9abNCUFqQfNQFPp/vtVh57ebMNhTlUV4nr/I1rOSdToAcMdiNQwML291YdpuqMkQBAFvODENQRCGnPiG7eLAZAF3HajeVEodQRA+JQjC05z/viXtapy/465wCoLwY4IgfFkQhC+vra3tzZ2GvyhjOu5AYMcC24O1Qvh3siRCV8QBHU4U1oiXMnQ6Hd5g21xNfKbTGQyikxrySsJg2ywnflHJ0OkkfJZIogBVEkOdTif433iIXyuq2GrHm/j+Yxo1xGczQNqmEyqyksLaqbI21MQ3bRfrLSPzdhcndU4TP9DplNLfW9/zmgNomw7+y9+9iOWddHUPMDyklsF2gVU5j++eQ5NYb5m4sOn/LvD05R3cuVhNPBajvOOuBay3THzy2RX84CPHwhkQ+wVz2Eeb+GnnwVTCPAN2fV7wz2YgbHXM8LnkPW9JFILjqscZeJ21CAb4mrWnLu9gq23imSsN3HOLzxwiCIIgCIIgCGI0bsgQH4AN4Gc9zzsD4PUAfipwKO8b1YL/5W3Pm/hmrImfMdjWdtzwPvC+SEa5tNWFroi4Y8H/org8EOK7qS37+w7XcP/hWvYDuAWYr+pY3umF/mIA+MzZtSDEL6Ks8zUH4wALQaKBGWsw1ktqrjDnViAa8CmcxrQSaS8btsMNOsMQf6Ea+rfPr/mzB+LqkOjPDHU6gabnXXcv4msXt3FxszN0nRsRz/O+0fO8uzj//WXK1S4BOBT5/wcBXEn4+b/ned4Dnuc9MDMzs2f3m72e0R1PSaqOsiYn7sZhTvykxi1/sG0QdOfYCTVV5ut0Mgfb2nwnflIYz3RR3QSdTtL1AD/YZDodtiOsEAvx46oTwNfMTJfVxJZ/EqWI+me1aWCmrCWqYKbLaqjAYaw282l85if0gc9VwH8d8iyQPnC0ju987UH8/mfP++qejNuq6DJ3sO1O14IoAGV1OLR+/THfvf/4+U04rodnlxqZKh3Gm2+fgSaLqOgyfviRY7musxvCJn43eh6wwezD50E9YfGq2bNRUiVuQaEWLERsta3w96hRB9sCw8Odgeh5kHzOPnJyGp4H/OmXLqBl2OTDJwiCIAiCIAhiJG7IEN/zvCXP874a/LkJ4Dnss2ph35r4QViTd7DtduT2s4bbspB5fsIPeaJN/J7lcNvExDBzEzpWGj088comakUFt82W8Zlza7i01fGb+LqMtumEYd040Q9Bok18/1gjlU6fakS9wAtbWYhoOW7iYNtCpIlfCIZUvhSE+LxWKE+noyki3nX3Ak7PV0KX9y3KXwH4F4IgaIIgHANwEsAT1/IOsNc46sVnIWp8UaasyYm7cezg9U1aLwsH28aa+CVVgphjka2qy1AkIVmnEzueZVGAIPCa+Fep03FcKJKQel91RQqfxzbnPQkA6iVtaFBpnoY6j6mSBlUW8ct/+zweP7+BuQQfPrvsZtsY2HERanxy6HS2O9bAfV5vGaiXtFyv3c+/8wwqugzXQz6dDmew7U7XQrWgcG/vttky6iUVj7+8iZfXW+iYTu7guKTJ+HfvPIP3f+vdIwXdVwvPiZ/WxO+H+IO/kzW6FnfRFOgvrGx1zPB3uckRB9sCw+cA0H+fSFtwuvfgJIqqhD/43CsAgLspxCcIgiAIgiAIYgRu+BRXEISjAO4D8Ph+3s6+OfFjTXwro4m/HRni1svQ6VwMQmYWgqzEmvgU4udjvqphueE38V93tI5HT83gCy9toNmzcbBWCAPaJJ3G9aRj2ijGwkAWZFCI30eWxPB15DWKWTDjN/FdaJyG9B2LVdx9YAIPBu3XmaqG8+ttAAid+FF4Oh1VEnF4qoiP/ZtvwGuP3Pw7YQRB+FZBEC4BeBjA3wiC8HEA8DzvGQB/DuBZAB8D8FOe56WvWu4xLMwebOIH6pLY61nS5IEQPortekFwnqTTCYawRoLBtmHnUukAvqKpXlKx0YrpdMImvjB0eUUShwfbBp8nSTodtkjV5jjx01r47Los6O6kNPGBwUGlyw1j5KG2ADBRVPDBH3oQB2oFXNnpYXGykHjZqbIK1xtcIGcan6zbXpz0//3KTl+ps94yMV3Opymrl1T8u3eeAQAcnkr31FcL/CZ+o2uFKpo4giDgwaN1PPHKBp6+3AAA3HWgmuu+AcAPvOEovunexdyX3w2siR8dEt8ybaiyyF1YreoKJFEYauJvd63ERYdaRKez3Rm9ic/OgS6nQMEWzdJ+r1JlEQ8eq2O9ZfhDbWdpqC1BEARBEARBEPm5oVNcQRDKAP47gH/jeV4j9m976kkuKBIUSdgHJ/6gz9Z204P5aOssXxPfD5mLqhQGE0C2TofoM1fV0bNcXNjs4MFjdXzDqZlwAPHBWjEMH8bRi98ynHDII6Mf4pMPPwoLc3hNShYiGbYLI2EXy7HpEj7y04+EiyOzFS1U4vCGLMab+GbC4sDNjOd5/5/neQc9z9M8z5vzPO9tkX/7j57nnfA873bP8z56re+bLrOBrJEmfje5id9MC/EThtoCfmiuSEJMp2NzF36SqJe0IRWN5STrPdRgUHMU02FOfP6vBaIoBGH8sE4nS3ejK2K46NxNceIDwGZEbbPS6GW24ZN46PgUPvwTD+PDP/FwGJTz6OuI+p+PTKeTtQtgYcJfHFja7i+Qr7cMzGQMtY3yHa89iL/6n96IN902nXq5qq7AtN2hz/2dlNAaAB48VsfFzS4++ewKNFnEbTPjGRyzc6oRa+InDXcWRQG1ojp03KcdM2ETv23uSqfDb+KnD3hmvPGE/zrfsVhNnElEEARBEARBEATB44b9BiEIggI/wP9jz/P+R/zf99qTLAgCJgr87ey7gbmPJ3M68aNfWNNC/EbPd74erBXD4awrzUGdzqie4VuV+Ugg8OCxOh46Vg+DLn+RhGkAxi/E90OQWFhWoiY+D7aQxmt9ste7ZdhBEz/73Jmt6GCGjoqWw4lPu2PGiqQmvq6IQ++d5bQmvuNBFtNf13iTPy285MHzupspoaIiCcM6HSs7hCyq0rBOx3YTff8MXZHCGS7s+vEQfypYVGRN/J7lYLNtYuEqmvgMQRDwwNF6ahN/Ong/XB9YPDCgSEKoHktiMQjxB5v4RuZQ2/h9vOfgZKZ+p6+bGTzOGj07nNnD46Hj/s6gjz69hDML4xscVzQZguA/HkbbcMKdKjx4cxSubPewmBDiTzInfufqnPh9nc7wuZ6niQ8AbwwWa0ilQxAEQRAEQRDEqIznt7kMBN9L8N8APOd53n++VrdbLShhE3Ov6BhxnU56E38rqtOxky97ecsPFQ7W/JBhrqpjZSem07nFWr9XC1MqlFQJdyxUoStSqEwZaOIb4zfctmMOazlCJ/4IbdFbgYkgCOMFkq85NAlNFvErH30+CNuzz53ZyPObT6dDcyrGCW4Tv8f3bZf15MG2tuumNvEB3w8fb+LHnfFp1EvDjWQWKiYNak504qccgwVVGhrqaTp5mvj967Emf0Hh7xDaCh7HasNvxl9tEz8vYRM/omVZbfQwW9ETFUiMuWDeTLSJv9Ey92WBlCmc4kqdrCb+6flq6N0fRaVzrRFFAWVVHvgdq51xHsSPe9N2sd4yBhbeoyiSP6h3M9LEr47UxPfvC69AkbZoFuX0fAU/8sgxfNcDh1IvRxAEQRAEQRAEEedGTYzeCOBfAXirIAhfC/57537f6ERB2Qcnvv9lsJrTiR/9wmqkNPEvhSF+EQAwF3jdo9fVKTDMBVMq3H+kFrYYv/ehw3jL7TOoFZUwoB3HJj4vDDxYK+Ibz8zhkQx9w61Gmk7nyFQJ73vXGXz6rK/myhO2z0aGaebR6RhWvsUB4trAa+I3uvaQDx/I58RPI97kbxlObic+4A9njTvxWdDIO6YUSYRpx5z4QVM+bXG3pMrcwbZ5Qny26JzUxGeDStmAXvZ5dTVO/FFgOwA2Ik381aYxcP4mockSpssqloImftuw0bWccGFgL2G/I8SLBGlOfACQRN+LDwB3LY53+7taUAY+R9tm+o6UqZI2MNCZzf1hOyR41IoqtoPBthVdhpRjADEjXaeTfL5FEUUB73v3HbkHDBMEQRAEQRAEQTBuyBTX87zPeZ4neJ53j+d5rwn++9v9vt1RQvwr213c+QsfwxfPb6RermP4g0dZoJflxN9q52viX9ryXdxhE39Cx2rDgOd54XWpiZ+PuaqOii7j0VN9LdPb71rAH/7ggxAEARVtfEN8no5AlUX8/g88QCFCjDDET2hNf9/rj+Abz8wByBniV/rhIy+IUuRhnQ4prsYHNjMkVxNfkxPPfyeXTkdC2xgcbBvXYKUxVVbRNp2B+8q0NHWO2kWVOU581iRO0a0UVGlogHeewba6LIaLzmzhuhh7fGxQ6VY8xN/nJn6tqEIQBp34K40e5ir5bndhooClYJcbWwjYj3kj/Sb+4POf1cQHEO4cG/f3/Io+OLw3azGrVlIGfidir0PaMVMrqdgMdDqjqHSA/mDb3TjxCYIgCIIgCIIgrhb6tjECo4T4nz23hrbphM3dJNqmP3i0r9ZIb+JvdSyw4liaE//yVhe6IoZu3rmKDtNxsdXx73/ScE5iGFUW8Zn3vgU/+MZj3H8vhzqdMQzxOTodgs9EihMf8N3VH/iOe/Cmk9O4/0gt8+cxnY4iCdxzTREHdTom6XTGCvZaMFc8wPzj/BDfsF2uDs1y3cy2b0kb1Om0jdHO26lYix3oD4itlXjzGIQwtGeEOp2UeQ9Fnk4nxyyHgiqFA22ZTic+cNsfVKqEiw8rOQLZvUASBdSLKtZjje48TXwAWJjQwyb+WrAQsD86neEmfs9yYNhuphLmex46jA98xz24c3F8dTqA/xibscG26U58DdtdC04wfIS9DouTKSF+UQmb+COH+EETP34OAPl0VARBEARBEARBELuBvm2MwCgh/uMvbwIAvn5pO/VyvrM80sTP4cRnDd80nc5K08Bcte/0ZUHIchCMmLYbNk2JbGolNTGIY83c1lg28Udza9/KpOl0GPWSig/+8EO4/3B2iD8ThPgVXeG6tUOdjs2c+PkG5hLXBqbFGBxsa3HVSCxw5yl1HNfjeumjDOt0Rhtsy9r2mxElzEbbREWTE3U6V+PETxpsm6nTkaVw0Zldv8D5/KkV1fAxLDd6KKpSuNNpP5kqq1hr+gF8z3LQ6NmhRi2LxclC6MRf388Qn+l0IiE3+3NWiF/RFXzXA4cyHf/Xm4o+uKMl04lfVOB5/VlB/SZ+sk6nXvQ9+tsdMxx0mxem0+mmOfHHdHAwQRAEQRAEQRA3PvRtYwQmCgoaPQuum96WB4AnwhB/J/XybcNv4rPBh1bGz95sm1gIWmY9Kznw9wfz9YMEFkisNHvBdan1u1cUFQmCnLwNfAAAIABJREFUADTHsYk/olv7ViariT8qbLEtKYxlOh3b9eB5Xu6BucS1QQ8WVAZ0Ol2b6x9nQTNvN47teLma+CzEtx0Xhu2O1sQPQuP1yHDWzbaJeoLWRZFEmAkhfrpORx4KMPM58cXw86pr+p89vOekXlLDJv5yo4f5avZw2b3gcL2ICxu+go4N1J3NOfh7YUJH07DR7Fl9nU5lP3Q6/nEXDblZK3/URvm4MqzTSd+RUg+Oe6bUWdruoqLLqQtgtZKK7avU6bBh10k6HVUSIY7g2CcIgiAIgiAIghgFSnFHoKr7ra+ssPbydheXtro4PV9Bs2fjlY124mU7po2SKkER8zfx2dC2NJ3OWssIm8CAP9gW6CsKjBwKBCIfoiigrMoDGoBxwPO8YDAgBcN5qOZo4o/282Sospgc4gcLd6bjhoEqnZPjQ1ITP2mwLZAQ4rtu5sJQSZXC6zI3/ihN/ClOE3+zbXJ9+IAf1A838R2ospgampdUaWi3gWlnPz49otPpmM7QUFtGvaSGw9uXd3q52/C75fhMGS9vtOG4XrjQPZvzthcm/c/jpZ1e2MRPet53g66IUCRhQKez0/VfC94xeSMSHWzreV4wGyJtsO2gRmppp5c61BbwdTotw8Z6yxw5xBdFAboihkqoKHl2pBAEQRAEQRAEQewG+sYxAkyjkBXWPvGyP8z2R990HIDfxk+ibfpN6bCJnxHib7ZNzFQ0SKKAnp0S4jeMgcGa7M+rgTLAIJ3OnlLR5bHT6XQtB54HFKmJn4v+YNu9eVsUBAGzFY2rXwEQLtxZtkc+5TEk3sQ37GT/OJuLwdPp5G7imw48z0MrCAhHCvHLLMzsN/HXWwamSvw2uT/YdnDXl2HldNvzdDqZg20lmLYL1/WCEJ//2GolFVttE57n4dJWZ999+Ixj0yWYtosr292wiT+X04m/GNzHK9tdbLQMVHW+wmi3CIKAqq4M6nRuwiZ+s2eHO5NcD6lNfLZb4sq278Jf2ullHjO1IPjf6VqZGiIeRVVOaOI7FOITBEEQBEEQBLGv0DeOEWBf+JoZYe0TL2+iosv4pnsXoSsinkzx4neMQSd+2mBby3HR7NmoFVVospio0+maDpqGPdDEV2URVV3GRqvv/aXAcO8o6/3BlB958gr+x1cvXed71G8Fk04nH32dzt7pEN5wYgqvOTzJ/TdRFCCJAmzXDX3KdE6OD/EmPnvf5y3KsN0uvM8G2/UgZzXxNRmO6weX7as4b8uaDFUSBwfbts2wqRxHkQSuEz8rfC6qEjqWv9jAsHLpdPrPZdeyE5v4UyUVWx0T//DCGlYaBt50cjr15+4Vx6ZLAICX19tYafhN/LlKvgUEFhp//sV1nFtt7YsPn1HRZTS6EZ1O7+YK8au6AidY6GGfX2k7yY7PlFFUJTx50f8da2mnmzrUFvDnLjAmC6PvmCgoUqITn96/CYIgCIIgCILYTyjdG4F+Ez89xH/85U08eLQOVRZx1+JEahOftRL7g22TQ/ztjv+FvV5SoCtSok5nlekAYk7f6YqG9bYJ23Fhux75t/eQstYfyPe7//ASGl0L33b/wet6nzqhloNe5zyEIf4eBjEf+I57U/9dkQSYgQMdAJ2TYwQL5Nj7LGs985z4Zc3/O6bCiWK7LuSMJn45ouNh7yOlEc5bQRAwVVZDJ7vnedjqZDjx7cEQP08IWVT9xQbTcQcWObJC/EKwq6FrOcEcGP5jqxVVuB7wG586i9mKhnffs5j6c/eK4zN+iH9+rYWVZg+qJOYeejpX1VHWZPzXz74MAPu68FAtDDbxd7r5BtveKLAh8Y2eFR6faYtZkijg3oOT+KeL2zBsB+stE/PVLJ1O/5y4msWPImc3CpDvPCAIgiAIgiAIgtgNFOKPQCUcLJes01lrGji/1sZ3P3AIAHDPwUn8yROvwnZcbhuzHTjxJVGAIPiBTxJbwcC/WkmFLosDrub4fQCGnb7TJQ0bLSP0bzNdBLF7yrqCna4/9Pj8WguG7WK12RtQGl1rWJMxSV1BDHJkqoQfeeQYHj01c81uUxFFX6cTBMUanZNjgygKUKX++2wjpYnPAvcknU5WiM+CyrZhhz9jFJ0OAMxUtLBF3ujZsBwvuYkv85342SG+/zj94bT+n/1AP18Tv2c56JoOCilOfMBX0L33bbdfs1B0pqyhrMl4eb2NZs/fxZZ3oK4iifjUzzyKy9sddE0Xp+bL+3Y/q7oy6MTvJC8s3YhUC/2iBDs+s3ak3Hd4Er/3mfN4NRhMvJDVxC/1n6urDfF5Oh1q4hMEQRAEQRAEsd/QN44RyNPE/9IrmwCAB4/VAQD3HppAz3JxdqXFvXzHcEJnuSIOe4qjsIF/9aKa0cT3Q/yZ2LZ+1tRkGh76wrl3+E58C5e3u2Ho9+TF5B0Y14KrDQNvVSRRwPvefQcO1orX7DZZmMqOmb3y8RN7gyaLMILZI2zxltd6rgRNfN7Qc1+nk9XE90PtViTEH1WDdWCygMuBGzz8rEgdbBtz4udoErMQvx0JMXM58SMhfseyExcW2f0tKBK+96HDqT9zLxEEAcdnSji/3sZKs5fbh8+Yn9Dx2iN1PHJyel8XbqsFeeD3j0bPQkGRbpoGeLQowWYTJC1EMe47XIPtevjksysAgIUMJ359l018XeE38c0cWimCIAiCIAiCIIjdQN84RiDPYNvnlhqQRAF3Lk4A8Jv4APB1jhfftF2YjotSEIzIHE9xlK0gmJksqtAUKdGJvxq0MWerwyH+essIQymNBtvuGRXNd+K/uNZfrGGe3v3CdT38+488i5/78JPcf2dtQXLijy+K5DvxQ50ONfHHiuj7LHORj9zEdz1IYrYT37++g+2gaZ00EDmJA5MFXNnuwvM8bAYDbpNCfJ4T37TdzM+EQhC+d83+4zRtN9TBJdEP8V10cjTxv/21BzBZHN1XvhuOTZdwfq2NldhQ+HEiPth2p2vdND58oH/MN7o2zq40AQAnZyup13nNIf93rL99agkAsDCRrtOJHld5lUlR/LkQw+e5v5OFfqciCIIgCIIgCGL/oMRoBKqhrzW5iX9+rY1DtULYyDo6VURZk/HsUmPosqzNxVqJsijATgnxNzv9dqWu9BuicVabBmRRGGicAcBUScNWxwq9zaTT2TuYE/+lVT/EPzBZwNf2McR3XA/v/fDX8QeffxmfCBqIccLBtgmBGXH9kUURpu1FBtvSazVOcJv4HHWJLInQFTE856LYjgtlBJ3O2ZUmCoqExYwwMs6BWgE9y8Vm28R64MafKvEb5YqUoNPJCOOLQRgf1YnkaSDrESd+13QS35NOz1fwr998Av/zW0+m/rz94Nh0CVd2uriy3R25iX+tqBaUwcG2XTtU0NwMVCNO/HOrLcxWNExkBO0zFQ2H6gU8c8X/HSuria/KYrg77ep0OjK/iZ9jRwpBEARBEARBEMRuoG8cI6DJIhRJSNXpvLTWwvGZvhNXEARMFBTuwMO2yZzlfqChyiIsN3uw7WRRgS4n63TWmgamyxrEWHA0HQy6XdrpBo+HAsO9oqzL6JgOzq20UCsqePT2GTx5aRtuyuu5G37hL5/Gf//qJRyfLmG7Y3GPhavVchDXDjXU6QS7Y0jHMFZoigiDNfFTdDqAv5DHC/Ed14M0wmDb55YauH2+MvT+ncWBST/0v7zd7et0UgbbxmeqGLabuROEfVaxEN9xPTiulyPED4bgWk44zJ2HLIn4ubefHprnci04PlOG5/mP7Xrcfh4qmoyu5YSLfjdbE7/Kmvg9G+dWWzg5l2++wH2HauH183zesQb+1QwELqQMtqWdVARBEARBEARB7Cf0jWMEBEFARVcSdTqu6+GVjTaOT5cG/j7a5ozCglcWcMiimN7Eb5soqRJ0RYKuiMk6naaBmcpwk3A6UBVc2WYhPr38ewVz+T55aRsnZsp4zaFJNHs2Xt5o78vt/c1TS/imexfxE4+eANAfZhylTTqdsSfU6VjUxB9HdFmKNPFtiELyzpayJqPFWeC1nGzdTLSJ//xyE2cW0hUiPA7UghB/qx/iJ/nENVkMg2CGYWUP5mTzW1iIydr8WSF+gel0bAcd007U6VxPop/bs5zPz3GAhc7sd5BG7yYL8YPH0uhaeHGlmanSYdx32FfqLE7m271SL6kQBH9RZFQKioQOZ9GcmvgEQRAEQRAEQew39I1jRCq6nNjEv7LTRc9yB5r4gB9wxFuPAMLBgizgkSUBdspg2622iVoQymgpTfzVpsENIaaCQbeXt/wQXycn/p7BwoCzK80wxAeAr13Ye6WO53lo9WwcrBUwE2gfVpu9ocu1Sacz9jCdTjjYlhbWxgotslja6Fqo6AoEgd+QL2ky14mfq4kfNNPPr7ex3bFwZqE68n09OOkPZL683cVGq7/gy0NXJBi2O7BTKI8Wpz/Y1n+ceQcys/vR7NmwHC/U8owTxyIh/tyYNvGZOocp/Xa6FlfvdKPCdju+sNxE23TyN/EP+038+QyVDmOyqGKioIy82wUInPiJTfzxO64JgiAIgiAIgrh5oMRoRCq6PDBYLsr5Nb91fSzexA8CkzjxFqMiiTAznPi1wHOvKyJ6CU78tWZvaKgt4A+2BYDL237gS038vaMcaABcDzgxW8KJmTLKmownOQONd4thu7BdD2VNxlwwgHG1wWniGzY0WYRM7cCxRSGdzlgT1ZY1e3bqsNmSJqOZMNhWlrKc+H749+VXNgEAp+dHD/GrBRllTcalrS4220aiSgfoh/HdyEJwnsGchZgTvz/LIZ8Tnw1nH8cmfkmTQxf+2Ib4er+pzv73apQw4wrb7fjVC1sAsofaMu5YqEKTxVAplcXRqSIO14tXdR8LqgTTduHEVHnUxCcIgiAIgiAIYr8hz8aIVDQlsYn/8rof4p+Y4eh0OK15FuwrQcCjjNDE1xUpVHBEsR0XG20TM5XhEGI6GHJ4ebsT3K/xC1JuVKLh3omZMiRRwN0HJvZluC3zbpc1OVysWWlwmvimHbq2ifFEDXQ6YRhKTuWxYrqi4Z+CQLHRS289VzQZy5zz0HY8yBmNX1kSockinrq8AwC4fX50nY4gCDgwWcDl7S56loN6wlBbYLBRz1Q+uXQ6LPxnIf6IOh2m+Uly4l9vjk2XsNLg72QbB/o6HRuu66Fp2DdViA/4XvtXNvzfUU7O5mviq7KIP/zB1+HIVCn7wgB+/h1nUgsTaUQXwKKfr4bt0E4qgiAIgiAIgiD2FfrGMSK+Tiepid9CWZOHfPRaok5nUEUgiyJsN72JXw8GsukKX6ez0TbheeA68asFGYok4ErQxNcpMNwzol/mTwQ6pXsPTeK5pUb4Ou8V7UiIXy+qkEUBKzwnvuGgqNFCzTgjiyKsiE6HFtbGi1OzZVza6qJt2Gh0s5v4vMG2fhM/+722rMmwHA8HJgtX7TlfnNRDJ36SDx8ACuqg2x7wA/msEJ8F/vEmfpbzn2lGNjtm8HPG8zi/bbYMXRHDwafjRtjE71lo9mx4Hm4qJz7Qny8zXdbC0kIe3nBiOncTv6BKV/28sXOnYw6e64adff4QBEEQBEEQBEHsBvrGMSL+YFt+E//8ehvHZ0pDzmRNTtfpKKFORwg9+Tw2W2bYrtQUET3Oz2RaFV6TUBAETJU0LO2wwbbjGaTciLBwT5VEHAwGTC5O6rAcDztd/qLP1cKOv5ImQxQFzFa0RJ1OaUwbr4SPIvsKLdLpjCengkb8udWW38RPCf7KOt+Jb7tuZhMf6AfkVzPUlnGgVgid+PWUAJS1iaNub8PKduJrsghB6AeYZs5ZDmzBmDXxC2PqDv+pt9yGP/iB1yXOPbjesM+ZRtcKtX7VlIWlGxHm/c/bwr/WsGO3G/PiU4hPEARBEARBEMR+Q984RiRtsO35tTaOTw9v59YUMQzpogw18aXkJn7PctA2ndBrr8u+l9WNeVnZgNMkHcBUWQ0XCkjdsXeUNT/cOzpdDFu3rOm3HbRP9woWFLJAZ6aq8wfbkk5n7GE6HabGIh3DeHH7nB+on11uZjrxyxr/s8FxPMhi9uvKQvyr8eEzDkwWsdO1sNYyUpv43BA/hxNfEAQUlf5gz/hnWBKqJEIUgI3WeOt0FiYKeMNt09f7biTCFpEaPStcHL7pmvjBZ+mpnENtrzW8eRKe58GkEJ8gCIIgCIIgiH2GvnGMSLWgoGXYQ0PNuqaDy9tdHJ8Z/uLpO/GHw/m4ikAWBVg2v4nPGoz9wbb+F8l4w38t0KrMJgzmmyr3w32dmvh7Bgv3TkRef/ZabXX2tonPlB0s9JtLaOK3DAdFCvHHGkXq63REAbka28S141C9CE0WcXalmenEL2syDNsd0mdZrps52Na/vv9+fHqXTXwAcFwvo4k/qNOxHReul28RqaDKYYhv5GziC4IAXZGw1RnfwbY3AiVVgigAja4dDre92UJ81sS/be7qz4P9pMBZAGPFCFqEJQiCIAiCIAhiP6FvHCPCtq7H3cdsqO3xGU4TP0GnY4Zf/ITgf8X/v707D5L0vus7/vk+Tz99zb3XzEir1WFpZcmyYsTKCFuyDRhhuww2JiYkFDhgomCOAAkFOC6uClSwSaBiIJVSFa6QmMIFwYpd2JRsE4KBig9ZtmTJa9myLO2utKu9Zo+Znunzlz+e5+lrume65+h+uuf9qpqamZ6e2d/MdD+z/env8/mp3GUSPw7x99U3tg1/de29+GejEP/AZOcA50BTsMMk/s7JRx27Lz88U78sDvEv7VKIH0/ZH5rO6MUOk/iFYqUeDCKZUr6ncrUW9ZH7ia3x2C1m9nYze9LMamZ2rOny7zazL5jZl6PX3zmM9fme6Zb5SX31zFUtFysbVpfU++KLrcfkam3zjW2bP397k/iNTvDe6nTCY8lKFEjmewjX82lfq33W6UjhE88XV8o9/ztYz8w0l0/r1FKhPok/bhvbxp34RxNap5PvUKfTqEPjdg0AAABg95Di9imeuG7f3PaZ88uSpBs71emkPJU61enEAYgfPvBLeaZKl078OMSP63TiB4trlfYQf02z+aDrg8kDTTU7m1UgoHdmpk/+wmv0E/feVL8s3hxxaYfrdNpD/PmprC4Vyi2VTc45vXhlbcMgD8MX+BZ24pere/VJtSckvU3Sp9suPy/pe51zL5f0Dkn/c9ALix2dn9JjJy/JuY0D0zjILlZb74flau8hfibldfwb0qt4Pw6p8beik/Zp4pW2Y8pG8ulGnU6pGm/I3MMEf9MkPiH+1t3/sgV9/Ikz+uaFcHBg3CbxZ6Pv55aETuLn062bO0v9PZkFAAAAAFtF10af4imx9u7jb54LH1B3DPEDb5ONbcOAJ57K7aT7JH7r9c9eKXbtw5dU70lOpzx5VHfsqPYKozjE361O/MnoCaX56N89e6Wo6/blJUnPXSjoylpFd1wz0/mLIBHSvqdK1e3ZTRGdc8clrTsDwTn3xaZ3n5SUNbOMc259b9QuOzo/pQ8/+rwkbdiJn4meFC01Hevj1rVUD0+YvvUV1+r2xWn52zguH5zMKO2HmyXHm6B30t6Jv9JW0bWRlhC/rRJuI5nAq9fQJbUTfxS8894b9GefO6EP/MOzksZvEv+f3X2dXnJoMrFPQOfS4W09PotFatRK7cVjOAAAAIDB4RFHnxqT+OvrdK6ZyXYMJ+I6Hedap+zjKcY4AAl8U6XWeRL/QjyJP9Haid+pTufQVOc+fKnRic+Dzd03mUkp5dku1OlE1RfRbeDgdPg7jauUJOnx5y9LUku9D5In5ZvK1ZqKlRpTnN39gKQvdgvwzewBM3vEzB45d+7cjv/jtzZNBG/UiR///ppD/PhJ2V6C+e++fV4//R03b3WZkiTPMy3Ohsf/DTe2DeJp4vDvWPvZPRvJp1P1z+urTqfp7DAm8bfu5kNT+o5bD+r8clG+Z5oYs5/loems3vTyxWEvo6tc9H+85v97MYkPAAAAYBB4xNGnxiR+azB7sVDSwS4T8HFgXmqbsl+/se1Gk/jhA/Y4RIon8Zsn/J1zeubcso7sz3ddf3sdD3aPmWk2H+z8xrZrlXCDwygYnJ+KJ/EbvfiPn7ykTMrT0YRWEiAURFPTxUp1bO+TZvYpM3uiw8tbevjcl0l6r6R/3e06zrkHnXPHnHPHDh48uJNLlyQdXWjch6Z6CfGbjuHx5PkgNyyOe/F7qdNZrU/i996Jn2up0wlf91LN1ryZbS4Yz9v6oLwzqm2byQV7bh+NYYufPC+0dOLHk/jcrgEAAADsHs5p71O3SfxCsdq1IiAO8cPKjMaDvHLUfx9/PIiqNTq5uFLSXD5dD27jqcbmabDTl9d0Za2i2xa7b4x4IKpYyO7N/u2Bm82nd6VOZ7Kp1uNQNIn/YnOI//xl3X7NdE81FxieuE6nNMZ1Os6512/l88zssKSHJP2oc+4bO7uq3l0zk9VkJhVubJvr/icz3aFOJz6e91Kns1MOz+WUC/wNK2vSKU+BbypEfz+W+6jTmUj7Wo0+r1yJN2fvZWNbr/6aKrftefXN+/XShamuT/pj97TvJyExiQ8AAABgMAjx+9RtY9uVUkUL051rbOohfrkmNV2l3KFOp9uD8gvLJe2baEyBZjrU6Xz1zBVJ0m0L3aevD0zFk/g82ByEuXzQUqdz8mJBz19alXPSzYcmu569sZHlYqUlbNuXTyvlWb1Op1pzeuL5y3r7tx7e/jeAXdVcp8N9ssHMZiV9TNK7nXP/OOS16Jb5SX3xxKXeJvGbQ/xa+PYgJ/F/4r6bdO8tm5+RkAv8pkn83ut0culUfXK/WO2/Toc+/O0zM/3XH75Ll1d39iwvbC6T8mTWOIvFOVffVJ4QHwAAAMBu4tF0n+I6myvtk/ilqvJdApB4+j5+oBcrVWryrNGXnNqgE//iSqllo7dOG9seP31VUmv9Q7v4a3Da92DM5NI6tVSQFD7Yf/Mf/EM9eDl2/Zz+17te1ffXXC5WNNV0W/M806GpjF68Eob4z5xbVqFU1Z2HZ3fgO8BuCnxPlZrTWnl863Q2YmbfL+kPJB2U9DEz+5Jz7nsk/YykmyX9qpn9anT1+51zZ4exzlvnp/TFE5c0vcHGtkGnSfy4TscfXIh/dH6qpxqt5m77lVJ/G9uutnXiZ/zNb7vxPi704e+Mmw5ODnsJe5KZKR/4Wi5W9It/8Zgeefai3nlfWG/EE7EAAAAAdhMhfp8yUQ3BlfZJ/GKl6wZzmQ799VI4id9cd7JhJ36hpNsWGjU5cSDS/MTA8dNXdHgut+Hmi5mUr6lsijqdAZnLB3ri+fC2slQo6/JqWf/yVTfo5MVCffPZfrVP4kvSwemszl4N63QePxV+3TvZ1Dbx4vv/crGqQ1N773DsnHtIYWVO++W/Jem3Br+izl5360F98cQlzeQ2n8QvVjuE+Amsj8mnfa2UWut0etvY1lehXJVzrr+NbQnxMSZy6ZQ+9PkTWivXNJH29WsfeUISk/gAAAAAdhePOPpkZprKBus78Us9dOKX2za2rdZaHvRtVKfTPokff83WOp2rG/bhxw5MZvbk1O8wzE2kdWk17MR/4dKqJOmem/bpZdfO6PxysadO489986Le+kf/WP9drxQr68K2+amMzkaT+I+fuqR82mdScwQE0YT2crHMFGeCveGORT38C6/ZsNs+06lOpxrX6STvd5tLt9bpeNbbXim5tC/nwielL62WlPa9nm678dfOUaeDEZdP+1or1/Rz33WL/urf3FffTDrL/6sAAAAA7CIeTW/BVDbVEuI757RSqmgi02USv0udTrlaq2+GKHXf2LZSrelSodxWpxN34tei11U9c25Zb7pjYdP133PTPk1vMFGKnTOTC7RWrmmtXNXpy+Gk/OJMThdXynJOOr9c1OJMbsOv8fdfP6cvnbykFy6t6qaDk7q6tj7EPzSd0eefvSgp3NT2jmtn6jVNSK54En+lWK3vc4HRFD8hW+40iT/AOp1e5dN+o06nWNVEJiWzzdc5EYXwhVJVJy8WdHgu19NGtfVJfG7nGHFvecU1yga+fup1L5GZ6cPvepU++tgLunWDKkMAAAAA2C5C/C0IQ/xGnc5auSbnum/YV5/Eb6vTKVXa6nSifmznXEuYshRtjLp/slOIHz4x8PTZZdWc9NIeJvH/49vu3PQ62Blz+fB3tlQo6czlcBJ/cSar88vh1PyZy2ubhvgnLoad+ueXS7rpYNhfPZltn8TPaqlQ1p997oS+8sIV/cg91+/0t4Jd0KjTqTCJP+LSHTrxq/U6neT9bnPplC4XwrOEljuc3dP988K/PSvFik5cLOjI/nxvn0edDsbEv7v/1pb3D01n9RNRLz4AAAAA7JbkJQsjYCrTWqfT2BSw3058pyDVCOuDaJqxfXPbiyth0NIyid/2xMDx01ckSS9lEixR5vLhGQ+XCmW9cHlNgW86MJnR/HRWkuqb0W7kZD3EL8o5p+W19Z34Nx6ckCS9+8NfVrla031HD+7kt4Fd0hz80qc82tId6nTiqfwknhUzkfZVaKrT6WVTW6kRwq+WqzpxoaAj+3oL8Rt1OoT4AAAAAAD0i0n8LZjOpfTN8yv19wvFMAjpPokf1emUW+t0Sm11OnHfcqXq1Nw4cGElDHr35dMt1015Vp/EP376qrKBp+v3T2z128IumIlC/KVCSacvrWp+OivPs3qIH29Gu5ETF8MJ/vPLRRUrNVVqbt3U7JvuWNSn/u2UsoGvfRPprrdFJEtzzQqT+KOtHuJX10/iBwms08k1hfidNsvuJg7xT19e05W1Sh8hfvh5ExybAAAAAADoG4+mt6B9Y9v6JH6XCcNudTrltjqdOOgpVWvKqfG16pP4TXU6UhiKxJ34Xz1zRbcuTCdy4nMvi+t0LhfKOn15TYszYXi/fyKtlGc6c3njEL9QqtSrd85fLWq5GN7W2kN8zzPdfIizMEZN8/2fzaZHW+fw/OGQAAAclElEQVRJ/DDET+JxubUTv6LJLmeSrf+88Njz1Jnw7K/r+gzxmcQHAAAAAKB/jH5uQfvGtnEQku8yydjY2LatE7/aWqER1CfxW6/XqU5HCusJ1ipVOed0/PQV3UaVTuI0OvHjED/sv/c806GpzKZ1OqeWVutvn1suaaVLiI/R1BriczgeZfFZVcUOnfjNv+ekyKdTTXU61Z4n5ONJ/K+evipJfU/i04kPAAAAAED/kpcsjICpbKDlYqUe0KxEdTpdJ/GD9ROaUtiX3Lqx7cad+HP51hA/k/K1Vq7q/HJJS4Wyjs4T4ifNbFOdzpnLa1qczdY/dmg6qxevhJP4pUpNv/eJp3Qp2mgyduJC2IfvmXTuarH+5FGv1RdItuaalfg4gdHUaWPbSoI78XOBr2KlpmrN9bWxbRzCHz8Thvi9T+J7LZ8PAAAAAAB6R2q0BdPZMOyIq03qk/hdO/HjCc3WTvxyxbV04gde+Ha5wyT+TC5YN82ZDTwVyzU9eyHs57/pIH34SZMNfGUDT984t6xStabF6UaIPz+dqYf4n3nmgt7/f57Whz5/suXzT0Sb2r50YVrnl4v1SfypLCH+OGi+T6cTOK2N3nmeKeVZSyd+JcGd+M0b1K6Ueu/Ez0V/575xdln7J9I9h/+5ep0Oxy4AAAAAAPpFarQFcYB6da0sqWkSv0un8EZ1OkGqwyR+tXUS/8JKSfvbqnTir7tWrtY32b2BTW0TaS6f1vGoemJxNle/fGE6qzNRiH/8dNgv/cmvvNjyuSeXCppI+zo6PxmG+CUm8cdJS51OwITyqEunvNZJ/Fo8iZ+8P7Vx/VuhVNFKPxvbRrfTUrXW8xS+RJ0OAAAAAADbkbxkYQRMZcOKlLjaZLNJ/Lj3vlhuC/ErNaWbJjRTfpdJ/OWS5jqE+HEn/rPnV5TyTIfncuuug+GbyQV6+mwY4l8z0/gdHZrO6upaRYVSpR7iP3piSeeuNnryT14s6Lp9eR2YzOj8cqNOh0788dBSp0Mn/shbF+JHT8imElinE4fxV1bLKldd7xvbNl2v1z58iTodAAAAAAC2g9RoCxqT+GGgulLaeBLf90yBb+vrdNo2to0D/XJ1fSd++6a2UjjZWCzX9NyFMOhNUceRSHP5dP132tyJvxBV65y9UtTx01d13b6cnJP+5nhjGv9EHOJPZbRWrulstBEuIf54YGPb8ZL22yfxoxA/wXU6Z6MnDXudxE/7Xr3jv58Qf2Emp5RnfU3vAwAAAACAEKnRFsST+FdWwzqdQrEiMymb6j5hmEn56+p01m1sG1UuxBUMsW51OtnA11olrNO5fj/BSFLFm9umfU/7mjYnno9C/BMXC/rGuWV9753X6PBcrl6p45zTyYurOhJN4kuq738wSSf+WGgN8ZlQHnXplNdyJlU9xE/gJH4uCvHP9Rnim1l9ir+fEP/a2Zwe+/X7ddeRuT5XCgAAAAAASAK3YDYXhrKXohB/pVRVPvDlbRDUZFLeukn8UqUtxO8wiV+rOS0Vuk3ie1or1/TCpVW98sZ9W/+GsKtmo+B+YSbbchuZnw6D+X98+rwqNafbr5nWWrmmD372Oa0UKyqUqlotV6MQP/wacYifpz99LFCnM17SKU/F5hA/ejuVxE78qP4tDvH7Obsnl/Z1tVjpe6qevTwAAAAAANia5CULI2AuCmUvFUqSwk78/CbhRCblre/Er7qWED9+u9IUAl1ZK6tac51D/JSv55dWVShVdeMBNrVNqrloEn9xJtty+Xz0/t8+dVaSdNvitL779nmVKjX9/dfP6cTFgiTpun25xiT++XCj242eMMLooE5nvHSr0/ETeH+N63TOLfc3id98Xc4AAwAAAABgMEY2NTKzN5jZU2b2tJn9yiD/7alsSp5JS1GIv1KsamKTzfrSKa9jnU5zcBdXLjRP4j91JtwQ9Yb960P6TOBrtRxO999AiJ9Ys11C/KlMSrnA19deXFY28HTD/gndfcOcDkxm9J8/8TV95YXLksLKioNTYYj/wuVVqnTGSNB0/88EI3s4RiTTZWPbIIH7lbTX6fS6sa0k5QJfad+rV4IBAAAAAIDdlbxkoQdm5kv6I0lvlHS7pH9uZrcP6t/3PNNsPq2lQtSJX6rUqwm6CTvx129s21ynEQd65aZO/EeeW5Ik3XX9+h7hbFPodwMTkYkV1+kszuZaLjczLUTB/q0L0/I9U8r39P4feoWevbCi//Cx45Kkw3P5+pkYzlFJMU4Cr7lOh4qkUZduC/Gr0bE8iZP4E211Ov0cV/JpX4fncon8vgAAAAAAGEcjGeJLeqWkp51zzzjnSpI+JOktg1zAbD6o1+msFKua2GSKMROsn8Rv78QP4o1tmybxH31uSTcdnOhYpxOHfinPdG1bQIzkiOuXrplZP7V6KJqwv31xun7Zq24+oPf+wJ0qVWo6NJVRNvAV+F69lmeKEH9sUKczXtIpT6WmOrRyfRI/eWH3uo1tN3kiutkbX76otx+7blfWBQAAAAAA1hvVNPBaSSeb3j8l6dsGuYC5fFpLK41J/Hjaupv2TvxazalScx03to078Ws1py+cWNL9t893/JrxJP6RfXmlEljXgFAc1B/usAlkPIl/++JUy+Vvu+uwVkpVrRQr9csOTGa0VCgziT9Gmut00oT4Iy/te7qy2rjPVkehE38LG9u+894bd2VNAAAAAACgs1FNAzslIq7lCmYPSHpAko4cObLjC5jLp3VqKdx4dKVU1bVzm0zip3wVSo1wJ67MaQ7u4mnNchT8PHN+RZcKZR27fl/Hr5kNwn+TzQWT7c7DM/rvP3a3XnPLwXUfizulb2uaxI/9yD3Xt7x/YDKjr59d7itsQ7I1T2hTpzP6gi4b2yaxEz/wPQW+6WJ0RhlPDgIAAAAAkFzJSxZ6c0pS87n8hyW90HwF59yDzrljzrljBw+uD0+3ay4f6FLciV/spRO/tU4nrllIN0/i1+t0wut94bmLkjr34UtSNnoCgE1tk83M9LpbD8nrMI172+KUZnKBXtohxG93IJroJ8QfH3GFlkSdzjhor9OJj+VJnMSXwg1qnQv/DnEmCAAAAAAAyTWqaeDnJd1iZjdKel7SD0n6F4NcwNxEWktxJ36pqon05p34zROa8dsdN7aNgp9Hnl3SXD7QSw52DunjSfwbCfFH1ltfca3eeMdi/Xe5kQOTYWXTZHZU77Zo53km3zNVa06ZgBB11LVvbBtP4qcSGuLn0yldWatsuqcLAAAAAAAYrpFMA51zFTP7GUkPS/IlfcA59+Qg1zCbD1Ss1LRaqqpQqii/yXR0JuW3TeJHIX5znU4U9MRT+l84saRvvX5OZp0DoEadDiH+qDKzngJ8KazTkai9GDeBH4b46QRWrqA/7WdcVWo1+Z51PYYPW9yLzzEFAAAAAIBkG9nUyDn3cefcUefcS5xzvz3of38u2sj27NU1latu80n8lKdipVp/P57WbKnT8Rt1OhdXSnrm3ErXKh1Jetk107rj2mndee3Mlr8PjI6Dk9TpjKPA8+R7tic3pzazt5vZk2ZWM7NjHT5+xMyWzewXh7G+fqV9T6Wm43yl5hI7hS9J+WgCn2MKAAAAAADJtvdSox0ylw8kSc8vrUrSFjrx129sm4qqdSo1py+eWJIkfeuR7iH+LfNT+qufvU9zE+ktfAcYNQemojodArexEqS8vdyH/4Skt0n6dJeP/76kvx7ccrYnnfLqZ1JJUqWa8BA/CI8lTOIDAAAAAJBsPHLfotloEv/UpTDE36xTOBP4KpabOvHjOh2/uU4n7sR3eu5CQVIY1AMSdTrjKvBNzu3NEN85d1xSx7oZM3urpGckrQx4WVvWvrFtteYSu6mtJOWo0wEAAAAAYCTszeRoB8R1Ov1N4lflXDilWa6Er1tCfD/uxK/pxStrSqe8+sQ/cNvitH781TfqtUcPDnsp2EEpz1MmxcaizcxsQtIvS/rNYa+lH2nfV7XmVI02tC1Xay3H+KSJO/En2dgWAAAAAIBEY/xui+p1Or1O4qc81VxYlRP4Vp/WbK7TiSc2K9WazlxZ08J0NrEbImLwAt/Tr33v7cNeBnZYOuXVQ99xZGafkrTQ4UPvcc59pMun/aak33fOLW92DDSzByQ9IElHjhzZzlK3LT6elyo15dL+6Ezib/IkNAAAAAAAGC4euW/RbN+T+GFYUqyEk5nlep1OI+AxMwW+qVxzOnM5DPEBjLfAt0T3pm+Xc+71W/i0b5P0T83sfZJmJdXMbM0594cdvv6Dkh6UpGPHjg312ZD2EL9cdSMxiU+dDgAAAAAAycYj9y1KpzxNpP3GJP5mIX4QBjnFclWTmZRK0Sa36baAJ+V5qkR1Oi8/PLsLKweQJCnPk5fcnHconHP3xW+b2W9IWu4U4CdNHOIXq1VJgaq1WqIn8eO/W2yWDQAAAABAshEdbcNsPq3Tl6NJ/B7qdKRwEl9S0yR+668g8E3lqovqdDI7vWQACROk9m4nvpl9v5mdkvTtkj5mZg8Pe03bkY7OrIqfpC3XnFJ+ckN8NrYFAAAAAGA08Mh9G+Ymgt4n8ZvqdKRGiN/ciS+Fof755aLWyjXNU6cDjL3ZXNBSq7WXOOcekvTQJtf5jcGsZvua63QkqVp1ia5KYmNbAAAAAABGAyH+NsxFvfhSP5P4VUlSqRpWN7dP4qd806moZ39hhhAfGHfv/YE7leCcF31I++HfgXjj8kqtplSCu5Jy0ZPPTOIDAAAAAJBsPHLfhpYQP9g4xK93JZfDcGejTvx6iM8kPjD2eLJufLRP4lcSXqcT/90ixAcAAAAAINmSOyI4AubygaRwyj7lb/yj7L1Ox3R+uShJ1OkAwAhZV6dTG5U6HUJ8AAAAAACSjBB/G2ajSfxephgzQWudTmNj29aAp7lehxAfAEZHfGZVXKdTria7TufGgxNK+56O7MsPeykAAAAAAGADjN9tQzyJn9ukSkdqdOLHE5rx6yDV3okfvr9/Ir1uSh8AkFydJvHb9z1JkpcuTOtrv/3GYS8DAAAAAABsIrnpwgiYm4gn8XsJ8VvrdOJJzfZO/Hgynyl8ABgt7U/WlqtOfoLrdAAAAAAAwGggxN+GuE4nn+6hTifVVqdTcZK0bkoz7k9ms0sAGC31SfzqaEziAwAAAACA0UC6sA1xnU5Pk/hxJ3650ZXse7ZuSjOu0yHEB4DRUu/Er7Qe5wEAAAAAALaDEH8b5vqaxF9fp9O+qa3UCIEWqNMBgJESdOzEJ8QHAAAAAADbQ4i/DbPxJH66941t4zqdUqXWsWYhFQU+hPgAMFrqk/hRnU6l5uR7/JkFAAAAAADbQ7qwDZOZlFKeKZ/poxO/qU4nvqxZKgp85qnTAYCRkm6bxK/UavV9TgAAAAAAALZq8/QZXZmZ3vGqG3TvzQc2vW7K9+R7Vq/TKVc7T+IHTOIDwEhqnHEVhfhVR4gPAAAAAAC2jRB/m371zbf3fN1MyuuhTodOfAAYRe0b21Zqrl6RBgAAAAAAsFXU6QxQGOLHk/idNzwMfFM28DSd4/kVABglnmdKeVbvxO92xhUAAAAAAEA/SIoHKJPy6534pWpN6dT6DXHvuXG/As+TGdObADBq0ilP5UpNtZrTldWyZnLBsJcEAAAAAABGHCH+AGWCRp1OuVpTusMk/g/efZ1+8O7rBr00AMAOSKc8lao1XVkrq+akuXx62EsCAAAAAAAjjvP8B6i5TqdbJz4AYHSlfU+lSk0XV0qSpLkJJvEBAAAAAMD2kCIPUCblN3XiE+IDwLhJp8IQf6lQlsQkPgAAAAAA2D5S5AEKJ/HDOp1S1Smd4scPAOMknfJUrNa0FE/iE+IDAAAAAIBtIkUeoEwQTmhKUpk6HQAYO3GdzlIhDPH3TRDiAwAAAACA7SFFHqC039SJX60pnVq/sS0AYHQ16nTCEH82Tyc+AAAAAADYHkL8AcqkfBXLjU78NJP4ADBWGpP4ZQW+aTKTGvaSAAAAAADAiCNFHqB8xtdysSKJOh0AGEfplKdS1Ik/m0/LjDOuAAAAAADA9pAiD9D8dFZnr66pVnMqVZ0CNrYFgLHSXKezj01tAQAAAADADiBFHqDFmazKVacLKyWVKlXqdADsaWb2djN70sxqZnas7WN3mtn/iz7+ZTPLDmud/ajX6ayU6cMHAAAAAAA7ghR5gBamwwzqzOU1latOaSbxAextT0h6m6RPN19oZilJH5T0k865l0l6naTywFe3BemUp3I1msSfYBIfAAAAAABsHzvuDdDiTE6SdPryqsrVmgKfrmQAe5dz7rikTr3x90t63Dn3WHS9CwNe2palU56KlZqKlapmqdMBAAAAAAA7gFHwAZqfyUiSXri0qkrNsbEtAHR2VJIzs4fN7FEz+6VhL6hXmSjEXyqUtW+COh0AAAAAALB9TOIP0IGJjFKe6eTSqiQR4gMYe2b2KUkLHT70HufcR7p8WkrSvZLullSQ9Ddm9gXn3N90+PoPSHpAko4cObIzi96GtO9pqVBSteY0xyQ+AAAAAADYAYT4A+R5pvnprE5cLEgKJzYBYJw5516/hU87JenvnHPnJcnMPi7pLknrQnzn3IOSHpSkY8eOuW0sdUcEvqdqLVwGIT4AAAAAANgJpMgDtjCT1ckoxGcSHwA6eljSnWaWjza5fa2krwx5TT1p3rCcjW0BAAAAAMBOIEUesIWZxiQ+IT6AvczMvt/MTkn6dkkfM7OHJck5tyTp9yR9XtKXJD3qnPvY8Fbau+YQfzZPJz4AAAAAANg+6nQGbHE6q0KpKkkKfBvyagBgeJxzD0l6qMvHPijpg4Nd0fYxiQ8AAAAAAHYao+ADtjCTrb+dphMfAMZK2m+exCfEBwAAAAAA20eKPGAtIT51OgAwVuINy33PNJ3lZDcAAAAAALB9I5cim9nvmtlXzexxM3vIzGaHvaZ+LDaF+HTiA8B4ic+wmssHMqMyDQAAAAAAbN8opsiflHSHc+5OSV+T9O4hr6cvCzO5+tsBdToAMFYaIT5VOgAAAAAAYGeMXIrsnPuEc64SvfsZSYeHuZ5+HZrKKB7OpE4HAMZL2vclEeIDAAAAAICdM+op8o9L+uthL6Ifge/pwGRGkpROUbUAAOOkPok/EQx5JQAAAAAAYFwkctc9M/uUpIUOH3qPc+4j0XXeI6ki6U+7fI0HJD0gSUeOHNmllW7N4kxW564W6cQHgDFDnQ4AAAAAANhpiQzxnXOv3+jjZvYOSW+W9F3OOdflazwo6UFJOnbsWMfrDMvCdFaP63I97AEAjIfAD8+wmpsgxAcAAAAAADsjkSH+RszsDZJ+WdJrnXOFYa9nKxZnspLEJD4AjJlMfRKfOh0AAAAAALAzRjFF/kNJU5I+aWZfMrP/NuwF9Ws+CvHZ2BYAxgsb2wIAAAAAgJ02cpP4zrmbh72G7Xr1Sw7oriMv6uBUZthLAQDsoCP787rz8Iy+5cjcsJcCAAAAAADGxMiF+OPgn1w3qw//1KuHvQwAwA6byQX66M/cO+xlAAAAAACAMUKfCwAAAAAAAAAACUWIDwAAAAAAAABAQhHiAwAAAAAAAACQUIT4AAAAAAAAAAAkFCE+AAAAAAAAAAAJRYgPAAAAAAAAAEBCEeIDAAAAAAAAAJBQhPgAAAAAAAAAACQUIT4AAAAAAAAAAAlFiA8AAAAAAAAAQEKZc27Ya9h1ZnZO0nPDXkcPDkg6P+xF9Ik1DwZrHpxRXHfzmq93zh0c5mKGZUSO9aN++xolo7hu1jwYo77mPXucBwAAAPaqPRHijwoze8Q5d2zY6+gHax4M1jw4o7juUVzzXjWKv6tRXLM0mutmzYPBmgEAAACMGup0AAAAAAAAAABIKEJ8AAAAAAAAAAASihA/WR4c9gK2gDUPBmsenFFc9yiuea8axd/VKK5ZGs11s+bBYM0AAAAARgqd+AAAAAAAAAAAJBST+AAAAAAAAAAAJBQh/gCZ2QfM7KyZPdHhY79oZs7MDkTvm5m938yeNrPHzeyuwa+4+5rN7GfN7Ckze9LM3td0+bujNT9lZt8z+BV3XrOZvcLMPmNmXzKzR8zsldHlSfk5X2dmf2tmx6Of6c9Fl+8zs0+a2dej13NJWfcGa/5dM/tqtK6HzGy26XOGevvotuamjyfufrjRmpN8P9yrOM4PBsf5oa+Z4/wA153k+yIAAACAAXHO8TKgF0mvkXSXpCfaLr9O0sOSnpN0ILrsTZL+WpJJukfSZ5OyZknfIelTkjLR+4ei17dLekxSRtKNkr4hyU/Imj8h6Y1NP9v/m7Cf86Kku6K3pyR9Lfp5vk/Sr0SX/4qk9yZl3Rus+X5Jqejy9zateei3j25rjt5P5P1wg59zou+He/WF4/xQ18xxfnBr5jg/uJ91ou+LvPDCCy+88MILL7zwwstgXpjEHyDn3KclXezwod+X9EuSmjcoeIuk/+FCn5E0a2aLA1hmiy5rfpek33HOFaPrnI0uf4ukDznnis65b0p6WtIrB7bYSJc1O0nT0dszkl6I3k7Kz/m0c+7R6O2rko5LujZa359EV/sTSW+N3h76urut2Tn3CedcJbraZyQdblrzUG8fG/ycpYTeDzdYc6Lvh3sVx/nB4Dg/3DVznN95HOsBAAAAbIQQf8jM7PskPe+ce6ztQ9dKOtn0/ik1HoQO21FJ95nZZ83s78zs7ujyJK/55yX9rpmdlPSfJL07ujxxazazGyR9i6TPSpp3zp2Wwgf4kg5FV0vUutvW3OzHFU44Sgle86jcD9t+zqN4P9yTRuX21WYUb18c53cRx/nB4VgPAAAAoF1q2AvYy8wsL+k9Ck9LX/fhDpe5DpcNQ0rSnMLTzu+W9OdmdpOSveZ3SfoF59xfmtkPSvpjSa9XwtZsZpOS/lLSzzvnrph1Wl541Q6XDWXd7Wtuuvw9kiqS/jS+qMOnD33NCteY+Pthh9vGKN4P9xyO8wPFcX6XcJwfHI71AAAAADphEn+4XqKwx/QxM3tW4enoj5rZgsKJquuarntYjWqAYTsl6cPRqeefk1STdEDJXvM7JH04evsv1DjlPDFrNrNA4QP3P3XOxWt9MT6tP3odn0afiHV3WbPM7B2S3izph51zcaiQ1DUn/n7Y5ec8ivfDvSjxt68uRvH2xXF+F3CcHxyO9QAAAAC6IcQfIufcl51zh5xzNzjnblD4gOwu59wZSR+V9KMWukfS5fh0+wT435K+U5LM7KiktKTzCtf8Q2aWMbMbJd0i6XNDW2WrFyS9Nnr7OyV9PXo7ET9nC0cx/1jScefc7zV96KMKgylFrz/SdPlQ191tzWb2Bkm/LOn7nHOFpk8Z+u2j05qTfj/c4LYxivfDPSfpt68NjOLti+P8DuM4P9x1R0bxvggAAABgh1GnM0Bm9meSXifpgJmdkvTrzrk/7nL1j0t6k8KNygqSfmwgi2zTac2SPiDpA2b2hKSSpHdEU3hPmtmfS/qKwlPXf9o5V03Imv+VpP8SnZa+JumB6OqJ+DlLerWkH5H0ZTP7UnTZv5f0OwpPnX+npBOS3h59LAnr7rbm90vKSPpkVBPxGefcTzrnknD76Lhm59zHu1w/yT/nRN8P9yqO80NdM8f5ncdxfnA41gMAAADoyhpnQAMAAAAAAAAAgCShTgcAAAAAAAAAgIQixAcAAAAAAAAAIKEI8QEAAAAAAAAASChCfAAAAAAAAAAAEooQHwAAAAAAAACAhCLEBwAAAAAAAAAgoQjxAQAAAAAAAABIKEJ8AAAAAAAAAAAS6v8DQtn3oRcCnvwAAAAASUVORK5CYII="/>
          <p:cNvSpPr>
            <a:spLocks noChangeAspect="1" noChangeArrowheads="1"/>
          </p:cNvSpPr>
          <p:nvPr/>
        </p:nvSpPr>
        <p:spPr bwMode="auto">
          <a:xfrm>
            <a:off x="520700" y="267229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1079500"/>
            <a:ext cx="7861300" cy="267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11" y="3737232"/>
            <a:ext cx="3920240" cy="138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41. Wood FFT</a:t>
            </a:r>
          </a:p>
        </p:txBody>
      </p:sp>
    </p:spTree>
    <p:extLst>
      <p:ext uri="{BB962C8B-B14F-4D97-AF65-F5344CB8AC3E}">
        <p14:creationId xmlns:p14="http://schemas.microsoft.com/office/powerpoint/2010/main" val="44494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33400" y="1028700"/>
            <a:ext cx="8001000" cy="34290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Robots are </a:t>
            </a:r>
            <a:r>
              <a:rPr lang="en-US" sz="1400" dirty="0" smtClean="0">
                <a:solidFill>
                  <a:srgbClr val="002060"/>
                </a:solidFill>
              </a:rPr>
              <a:t>smart by </a:t>
            </a:r>
            <a:r>
              <a:rPr lang="en-US" sz="1400" dirty="0" smtClean="0">
                <a:solidFill>
                  <a:srgbClr val="002060"/>
                </a:solidFill>
              </a:rPr>
              <a:t>design. To fully understand and properly navigate a task, however, they need input about their environment.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In this competition, </a:t>
            </a:r>
            <a:r>
              <a:rPr lang="en-US" sz="1400" dirty="0" smtClean="0">
                <a:solidFill>
                  <a:srgbClr val="002060"/>
                </a:solidFill>
              </a:rPr>
              <a:t>we</a:t>
            </a:r>
            <a:r>
              <a:rPr lang="en-US" sz="1400" dirty="0" smtClean="0">
                <a:solidFill>
                  <a:srgbClr val="002060"/>
                </a:solidFill>
              </a:rPr>
              <a:t>’ll </a:t>
            </a:r>
            <a:r>
              <a:rPr lang="en-US" sz="1400" dirty="0" smtClean="0">
                <a:solidFill>
                  <a:srgbClr val="002060"/>
                </a:solidFill>
              </a:rPr>
              <a:t>help robots recognize the floor surface they’re standing on using data collected from Inertial Measurement Units (IMU sensors</a:t>
            </a:r>
            <a:r>
              <a:rPr lang="en-US" sz="1400" dirty="0" smtClean="0">
                <a:solidFill>
                  <a:srgbClr val="002060"/>
                </a:solidFill>
              </a:rPr>
              <a:t>), which </a:t>
            </a:r>
            <a:r>
              <a:rPr lang="en-US" sz="1400" dirty="0">
                <a:solidFill>
                  <a:srgbClr val="002060"/>
                </a:solidFill>
              </a:rPr>
              <a:t>were collected while </a:t>
            </a:r>
            <a:r>
              <a:rPr lang="en-US" sz="1400" dirty="0" smtClean="0">
                <a:solidFill>
                  <a:srgbClr val="002060"/>
                </a:solidFill>
              </a:rPr>
              <a:t>driving a small mobile robot over different floor </a:t>
            </a:r>
            <a:r>
              <a:rPr lang="en-US" sz="1400" dirty="0" smtClean="0">
                <a:solidFill>
                  <a:srgbClr val="002060"/>
                </a:solidFill>
              </a:rPr>
              <a:t>surfaces.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002060"/>
                </a:solidFill>
              </a:rPr>
              <a:t>The </a:t>
            </a:r>
            <a:r>
              <a:rPr lang="en-US" sz="1400" b="1" dirty="0" smtClean="0">
                <a:solidFill>
                  <a:srgbClr val="002060"/>
                </a:solidFill>
              </a:rPr>
              <a:t>task is to predict which one of the nine floor types </a:t>
            </a:r>
            <a:r>
              <a:rPr lang="en-US" sz="1400" dirty="0" smtClean="0">
                <a:solidFill>
                  <a:srgbClr val="002060"/>
                </a:solidFill>
              </a:rPr>
              <a:t>the </a:t>
            </a:r>
            <a:r>
              <a:rPr lang="en-US" sz="1400" dirty="0" smtClean="0">
                <a:solidFill>
                  <a:srgbClr val="002060"/>
                </a:solidFill>
              </a:rPr>
              <a:t>robot is on using sensor </a:t>
            </a:r>
            <a:r>
              <a:rPr lang="en-US" sz="1400" dirty="0" smtClean="0">
                <a:solidFill>
                  <a:srgbClr val="002060"/>
                </a:solidFill>
              </a:rPr>
              <a:t>data. This would help </a:t>
            </a:r>
            <a:r>
              <a:rPr lang="en-US" sz="1400" dirty="0" smtClean="0">
                <a:solidFill>
                  <a:srgbClr val="002060"/>
                </a:solidFill>
              </a:rPr>
              <a:t>improve the navigation of robots </a:t>
            </a:r>
            <a:r>
              <a:rPr lang="en-US" sz="1400" dirty="0" smtClean="0">
                <a:solidFill>
                  <a:srgbClr val="002060"/>
                </a:solidFill>
              </a:rPr>
              <a:t>across different surfaces.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The dataset:</a:t>
            </a:r>
          </a:p>
          <a:p>
            <a:pPr marL="461963" lvl="1" indent="-230188">
              <a:buFont typeface="Arial" panose="020B0604020202020204" pitchFamily="34" charset="0"/>
              <a:buChar char="–"/>
            </a:pPr>
            <a:r>
              <a:rPr lang="en-US" sz="1400" dirty="0">
                <a:solidFill>
                  <a:srgbClr val="002060"/>
                </a:solidFill>
              </a:rPr>
              <a:t>X_[train/test</a:t>
            </a:r>
            <a:r>
              <a:rPr lang="en-US" sz="1400" dirty="0" smtClean="0">
                <a:solidFill>
                  <a:srgbClr val="002060"/>
                </a:solidFill>
              </a:rPr>
              <a:t>] </a:t>
            </a:r>
            <a:r>
              <a:rPr lang="en-US" sz="1400" dirty="0">
                <a:solidFill>
                  <a:srgbClr val="002060"/>
                </a:solidFill>
              </a:rPr>
              <a:t>- the </a:t>
            </a:r>
            <a:r>
              <a:rPr lang="en-US" sz="1400" dirty="0" smtClean="0">
                <a:solidFill>
                  <a:srgbClr val="002060"/>
                </a:solidFill>
              </a:rPr>
              <a:t>input data,10 </a:t>
            </a:r>
            <a:r>
              <a:rPr lang="en-US" sz="1400" dirty="0">
                <a:solidFill>
                  <a:srgbClr val="002060"/>
                </a:solidFill>
              </a:rPr>
              <a:t>sensor channels and 128 measurements per time series </a:t>
            </a:r>
          </a:p>
          <a:p>
            <a:pPr marL="461963" lvl="1" indent="-230188">
              <a:buFont typeface="Arial" panose="020B0604020202020204" pitchFamily="34" charset="0"/>
              <a:buChar char="–"/>
            </a:pPr>
            <a:r>
              <a:rPr lang="en-US" sz="1400" dirty="0" smtClean="0">
                <a:solidFill>
                  <a:srgbClr val="002060"/>
                </a:solidFill>
              </a:rPr>
              <a:t>The </a:t>
            </a:r>
            <a:r>
              <a:rPr lang="en-US" sz="1400" dirty="0">
                <a:solidFill>
                  <a:srgbClr val="002060"/>
                </a:solidFill>
              </a:rPr>
              <a:t>10 sensor channels </a:t>
            </a:r>
            <a:r>
              <a:rPr lang="en-US" sz="1400" dirty="0" smtClean="0">
                <a:solidFill>
                  <a:srgbClr val="002060"/>
                </a:solidFill>
              </a:rPr>
              <a:t>are: </a:t>
            </a:r>
            <a:r>
              <a:rPr lang="en-US" sz="1400" dirty="0" err="1" smtClean="0">
                <a:solidFill>
                  <a:srgbClr val="002060"/>
                </a:solidFill>
              </a:rPr>
              <a:t>orientation_X</a:t>
            </a:r>
            <a:r>
              <a:rPr lang="en-US" sz="1400" dirty="0" smtClean="0">
                <a:solidFill>
                  <a:srgbClr val="002060"/>
                </a:solidFill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/  </a:t>
            </a:r>
            <a:r>
              <a:rPr lang="en-US" sz="1400" dirty="0" err="1">
                <a:solidFill>
                  <a:srgbClr val="002060"/>
                </a:solidFill>
              </a:rPr>
              <a:t>orientation_Y</a:t>
            </a:r>
            <a:r>
              <a:rPr lang="en-US" sz="1400" dirty="0">
                <a:solidFill>
                  <a:srgbClr val="002060"/>
                </a:solidFill>
              </a:rPr>
              <a:t> /  </a:t>
            </a:r>
            <a:r>
              <a:rPr lang="en-US" sz="1400" dirty="0" err="1">
                <a:solidFill>
                  <a:srgbClr val="002060"/>
                </a:solidFill>
              </a:rPr>
              <a:t>orientation_Z</a:t>
            </a:r>
            <a:r>
              <a:rPr lang="en-US" sz="1400" dirty="0">
                <a:solidFill>
                  <a:srgbClr val="002060"/>
                </a:solidFill>
              </a:rPr>
              <a:t> /  </a:t>
            </a:r>
            <a:r>
              <a:rPr lang="en-US" sz="1400" dirty="0" err="1">
                <a:solidFill>
                  <a:srgbClr val="002060"/>
                </a:solidFill>
              </a:rPr>
              <a:t>orientation_W</a:t>
            </a:r>
            <a:r>
              <a:rPr lang="en-US" sz="1400" dirty="0">
                <a:solidFill>
                  <a:srgbClr val="002060"/>
                </a:solidFill>
              </a:rPr>
              <a:t> /  </a:t>
            </a:r>
            <a:r>
              <a:rPr lang="en-US" sz="1400" dirty="0" err="1">
                <a:solidFill>
                  <a:srgbClr val="002060"/>
                </a:solidFill>
              </a:rPr>
              <a:t>angular_velocity_X</a:t>
            </a:r>
            <a:r>
              <a:rPr lang="en-US" sz="1400" dirty="0">
                <a:solidFill>
                  <a:srgbClr val="002060"/>
                </a:solidFill>
              </a:rPr>
              <a:t> /  </a:t>
            </a:r>
            <a:r>
              <a:rPr lang="en-US" sz="1400" dirty="0" err="1">
                <a:solidFill>
                  <a:srgbClr val="002060"/>
                </a:solidFill>
              </a:rPr>
              <a:t>angular_velocity_Y</a:t>
            </a:r>
            <a:r>
              <a:rPr lang="en-US" sz="1400" dirty="0">
                <a:solidFill>
                  <a:srgbClr val="002060"/>
                </a:solidFill>
              </a:rPr>
              <a:t> / </a:t>
            </a:r>
            <a:r>
              <a:rPr lang="en-US" sz="1400" dirty="0" err="1">
                <a:solidFill>
                  <a:srgbClr val="002060"/>
                </a:solidFill>
              </a:rPr>
              <a:t>angular_velocity_Z</a:t>
            </a:r>
            <a:r>
              <a:rPr lang="en-US" sz="1400" dirty="0">
                <a:solidFill>
                  <a:srgbClr val="002060"/>
                </a:solidFill>
              </a:rPr>
              <a:t> /  </a:t>
            </a:r>
            <a:r>
              <a:rPr lang="en-US" sz="1400" dirty="0" err="1">
                <a:solidFill>
                  <a:srgbClr val="002060"/>
                </a:solidFill>
              </a:rPr>
              <a:t>linear_acceleration_X</a:t>
            </a:r>
            <a:r>
              <a:rPr lang="en-US" sz="1400" dirty="0">
                <a:solidFill>
                  <a:srgbClr val="002060"/>
                </a:solidFill>
              </a:rPr>
              <a:t> /  </a:t>
            </a:r>
            <a:r>
              <a:rPr lang="en-US" sz="1400" dirty="0" err="1">
                <a:solidFill>
                  <a:srgbClr val="002060"/>
                </a:solidFill>
              </a:rPr>
              <a:t>linear_acceleration_Y</a:t>
            </a:r>
            <a:r>
              <a:rPr lang="en-US" sz="1400" dirty="0">
                <a:solidFill>
                  <a:srgbClr val="002060"/>
                </a:solidFill>
              </a:rPr>
              <a:t> / </a:t>
            </a:r>
            <a:r>
              <a:rPr lang="en-US" sz="1400" dirty="0" err="1" smtClean="0">
                <a:solidFill>
                  <a:srgbClr val="002060"/>
                </a:solidFill>
              </a:rPr>
              <a:t>linear_acceleration_Z</a:t>
            </a:r>
            <a:endParaRPr lang="en-US" sz="1400" dirty="0">
              <a:solidFill>
                <a:srgbClr val="002060"/>
              </a:solidFill>
            </a:endParaRPr>
          </a:p>
          <a:p>
            <a:pPr marL="461963" lvl="1" indent="-230188">
              <a:buFont typeface="Arial" panose="020B0604020202020204" pitchFamily="34" charset="0"/>
              <a:buChar char="–"/>
            </a:pPr>
            <a:r>
              <a:rPr lang="en-US" sz="1400" dirty="0">
                <a:solidFill>
                  <a:srgbClr val="002060"/>
                </a:solidFill>
              </a:rPr>
              <a:t>y_train.csv - the surfaces for training set</a:t>
            </a:r>
            <a:r>
              <a:rPr lang="en-US" sz="1400" dirty="0" smtClean="0">
                <a:solidFill>
                  <a:srgbClr val="002060"/>
                </a:solidFill>
              </a:rPr>
              <a:t>.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4794766"/>
            <a:ext cx="769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www.kaggle.com/c/career-con-2019/overview/description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688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91203" y="3007230"/>
            <a:ext cx="4076700" cy="2048402"/>
            <a:chOff x="491203" y="2448520"/>
            <a:chExt cx="4076700" cy="2048402"/>
          </a:xfrm>
        </p:grpSpPr>
        <p:pic>
          <p:nvPicPr>
            <p:cNvPr id="3" name="Picture 9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203" y="2448520"/>
              <a:ext cx="4076700" cy="1860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84" y="3771900"/>
              <a:ext cx="2038350" cy="725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4724400" y="3007230"/>
            <a:ext cx="3886200" cy="2048402"/>
            <a:chOff x="457201" y="1258095"/>
            <a:chExt cx="8271797" cy="418044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1" y="1258095"/>
              <a:ext cx="8271797" cy="2786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101" y="4044398"/>
              <a:ext cx="3919998" cy="1394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2057400" y="2705100"/>
            <a:ext cx="586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Concrete				         Fine Tiles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1" y="1028700"/>
            <a:ext cx="8001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Here shown examples of the sensors’ signals on two different surfaces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It is not obvious what are the key characteristics (features) which </a:t>
            </a:r>
            <a:r>
              <a:rPr lang="en-US" dirty="0">
                <a:solidFill>
                  <a:srgbClr val="002060"/>
                </a:solidFill>
              </a:rPr>
              <a:t>could differentiate </a:t>
            </a:r>
            <a:r>
              <a:rPr lang="en-US" dirty="0" smtClean="0">
                <a:solidFill>
                  <a:srgbClr val="002060"/>
                </a:solidFill>
              </a:rPr>
              <a:t>them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More examples in the appendix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064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Approach (why FFT?)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1" y="1043613"/>
            <a:ext cx="8153400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Data from the sensors are time series of </a:t>
            </a:r>
            <a:r>
              <a:rPr lang="en-US" sz="1600" dirty="0" smtClean="0">
                <a:solidFill>
                  <a:srgbClr val="002060"/>
                </a:solidFill>
              </a:rPr>
              <a:t>orientation</a:t>
            </a:r>
            <a:r>
              <a:rPr lang="en-US" sz="1600" dirty="0">
                <a:solidFill>
                  <a:srgbClr val="002060"/>
                </a:solidFill>
              </a:rPr>
              <a:t>, </a:t>
            </a:r>
            <a:r>
              <a:rPr lang="en-US" sz="1600" dirty="0" smtClean="0">
                <a:solidFill>
                  <a:srgbClr val="002060"/>
                </a:solidFill>
              </a:rPr>
              <a:t>velocity </a:t>
            </a:r>
            <a:r>
              <a:rPr lang="en-US" sz="1600" dirty="0">
                <a:solidFill>
                  <a:srgbClr val="002060"/>
                </a:solidFill>
              </a:rPr>
              <a:t>etc. of the robot. </a:t>
            </a:r>
            <a:r>
              <a:rPr lang="en-US" sz="1600" dirty="0" smtClean="0">
                <a:solidFill>
                  <a:srgbClr val="002060"/>
                </a:solidFill>
              </a:rPr>
              <a:t>As the robot can have the same orientation and velocity on different surfaces, these parameters may not decide (predict) the surfaces directly.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However, one idea is that the </a:t>
            </a:r>
            <a:r>
              <a:rPr lang="en-US" sz="1600" dirty="0">
                <a:solidFill>
                  <a:srgbClr val="002060"/>
                </a:solidFill>
              </a:rPr>
              <a:t>robot will vibrate in </a:t>
            </a:r>
            <a:r>
              <a:rPr lang="en-US" sz="1600" dirty="0" smtClean="0">
                <a:solidFill>
                  <a:srgbClr val="002060"/>
                </a:solidFill>
              </a:rPr>
              <a:t>differently </a:t>
            </a:r>
            <a:r>
              <a:rPr lang="en-US" sz="1600" dirty="0">
                <a:solidFill>
                  <a:srgbClr val="002060"/>
                </a:solidFill>
              </a:rPr>
              <a:t>on different </a:t>
            </a:r>
            <a:r>
              <a:rPr lang="en-US" sz="1600" dirty="0" smtClean="0">
                <a:solidFill>
                  <a:srgbClr val="002060"/>
                </a:solidFill>
              </a:rPr>
              <a:t>surfaces.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In physics / mechanical engineering, it </a:t>
            </a:r>
            <a:r>
              <a:rPr lang="en-US" sz="1600" dirty="0">
                <a:solidFill>
                  <a:srgbClr val="002060"/>
                </a:solidFill>
              </a:rPr>
              <a:t>is </a:t>
            </a:r>
            <a:r>
              <a:rPr lang="en-US" sz="1600" dirty="0" smtClean="0">
                <a:solidFill>
                  <a:srgbClr val="002060"/>
                </a:solidFill>
              </a:rPr>
              <a:t>easier </a:t>
            </a:r>
            <a:r>
              <a:rPr lang="en-US" sz="1600" dirty="0">
                <a:solidFill>
                  <a:srgbClr val="002060"/>
                </a:solidFill>
              </a:rPr>
              <a:t>to analyze </a:t>
            </a:r>
            <a:r>
              <a:rPr lang="en-US" sz="1600" dirty="0" smtClean="0">
                <a:solidFill>
                  <a:srgbClr val="002060"/>
                </a:solidFill>
              </a:rPr>
              <a:t>vibration in </a:t>
            </a:r>
            <a:r>
              <a:rPr lang="en-US" sz="1600" dirty="0">
                <a:solidFill>
                  <a:srgbClr val="002060"/>
                </a:solidFill>
              </a:rPr>
              <a:t>frequency domain. </a:t>
            </a:r>
            <a:endParaRPr lang="en-US" sz="1600" dirty="0" smtClean="0">
              <a:solidFill>
                <a:srgbClr val="002060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Fourier analysis converts a signal from its original domain (often </a:t>
            </a:r>
            <a:r>
              <a:rPr lang="en-US" sz="1600" dirty="0" smtClean="0">
                <a:solidFill>
                  <a:srgbClr val="002060"/>
                </a:solidFill>
              </a:rPr>
              <a:t>time) </a:t>
            </a:r>
            <a:r>
              <a:rPr lang="en-US" sz="1600" dirty="0">
                <a:solidFill>
                  <a:srgbClr val="002060"/>
                </a:solidFill>
              </a:rPr>
              <a:t>to a representation in the frequency </a:t>
            </a:r>
            <a:r>
              <a:rPr lang="en-US" sz="1600" dirty="0" smtClean="0">
                <a:solidFill>
                  <a:srgbClr val="002060"/>
                </a:solidFill>
              </a:rPr>
              <a:t>domain.</a:t>
            </a:r>
            <a:endParaRPr lang="en-US" sz="1600" dirty="0">
              <a:solidFill>
                <a:srgbClr val="002060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Fast </a:t>
            </a:r>
            <a:r>
              <a:rPr lang="en-US" sz="1600" dirty="0">
                <a:solidFill>
                  <a:srgbClr val="002060"/>
                </a:solidFill>
              </a:rPr>
              <a:t>Fourier transform (</a:t>
            </a:r>
            <a:r>
              <a:rPr lang="en-US" sz="1600" dirty="0" smtClean="0">
                <a:solidFill>
                  <a:srgbClr val="002060"/>
                </a:solidFill>
              </a:rPr>
              <a:t>FFT</a:t>
            </a:r>
            <a:r>
              <a:rPr lang="en-US" sz="1600" dirty="0">
                <a:solidFill>
                  <a:srgbClr val="002060"/>
                </a:solidFill>
              </a:rPr>
              <a:t>) is an algorithm that computes the discrete Fourier transform (DFT) of a sequence, or its inverse (IDFT). </a:t>
            </a:r>
            <a:endParaRPr lang="en-US" sz="1600" dirty="0" smtClean="0">
              <a:solidFill>
                <a:srgbClr val="002060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In this project, FFT is applied </a:t>
            </a:r>
            <a:r>
              <a:rPr lang="en-US" sz="1600" dirty="0">
                <a:solidFill>
                  <a:srgbClr val="002060"/>
                </a:solidFill>
              </a:rPr>
              <a:t>on the </a:t>
            </a:r>
            <a:r>
              <a:rPr lang="en-US" sz="1600" dirty="0" smtClean="0">
                <a:solidFill>
                  <a:srgbClr val="002060"/>
                </a:solidFill>
              </a:rPr>
              <a:t>dataset and FFT based features are explored. 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5216" y="4497169"/>
            <a:ext cx="8000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https://en.wikipedia.org/wiki/Fast_Fourier_transform#:~:text=A%20fast%20Fourier%20transform%20(FFT,frequency%20domain%20and%20vice%20versa</a:t>
            </a:r>
            <a:r>
              <a:rPr lang="en-US" sz="1200" dirty="0" smtClean="0">
                <a:hlinkClick r:id="rId2"/>
              </a:rPr>
              <a:t>.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https://www.reliableplant.com/vibration-analysis-31569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06471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Spectra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296" y="817911"/>
            <a:ext cx="5023104" cy="153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354205"/>
            <a:ext cx="3733800" cy="1576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926284"/>
            <a:ext cx="3733800" cy="1561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1" y="2674828"/>
            <a:ext cx="43434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Average spectra for each type of surface from each channel are shown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The spectra are characterized by overall levels, distinct peaks and noise level in certain zooms.  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01000" y="1380707"/>
            <a:ext cx="68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Missing peak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153400" y="1842372"/>
            <a:ext cx="0" cy="1769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29400" y="4561701"/>
            <a:ext cx="685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Noise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781800" y="4814172"/>
            <a:ext cx="0" cy="1769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67528" y="1389814"/>
            <a:ext cx="68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Overall level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19928" y="1851479"/>
            <a:ext cx="0" cy="1769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87895" y="2980907"/>
            <a:ext cx="685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peak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705600" y="3119406"/>
            <a:ext cx="15849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" y="4448770"/>
            <a:ext cx="3428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Acknowledgment: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Thank </a:t>
            </a:r>
            <a:r>
              <a:rPr lang="en-US" dirty="0">
                <a:solidFill>
                  <a:srgbClr val="C00000"/>
                </a:solidFill>
              </a:rPr>
              <a:t>Tue Ngo for </a:t>
            </a:r>
            <a:r>
              <a:rPr lang="en-US" dirty="0" smtClean="0">
                <a:solidFill>
                  <a:srgbClr val="C00000"/>
                </a:solidFill>
              </a:rPr>
              <a:t>code which generates these </a:t>
            </a:r>
            <a:r>
              <a:rPr lang="en-US" dirty="0">
                <a:solidFill>
                  <a:srgbClr val="C00000"/>
                </a:solidFill>
              </a:rPr>
              <a:t>platting.</a:t>
            </a:r>
          </a:p>
        </p:txBody>
      </p:sp>
    </p:spTree>
    <p:extLst>
      <p:ext uri="{BB962C8B-B14F-4D97-AF65-F5344CB8AC3E}">
        <p14:creationId xmlns:p14="http://schemas.microsoft.com/office/powerpoint/2010/main" val="415324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Engineering – Generating Features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178391"/>
            <a:ext cx="3810000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rgbClr val="002060"/>
                </a:solidFill>
              </a:rPr>
              <a:t>Various types of features: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rgbClr val="002060"/>
                </a:solidFill>
              </a:rPr>
              <a:t>1</a:t>
            </a:r>
            <a:r>
              <a:rPr lang="en-US" sz="1600" dirty="0">
                <a:solidFill>
                  <a:srgbClr val="002060"/>
                </a:solidFill>
              </a:rPr>
              <a:t>. Area under </a:t>
            </a:r>
            <a:r>
              <a:rPr lang="en-US" sz="1600" dirty="0" smtClean="0">
                <a:solidFill>
                  <a:srgbClr val="002060"/>
                </a:solidFill>
              </a:rPr>
              <a:t>curve (for overall level)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2060"/>
                </a:solidFill>
              </a:rPr>
              <a:t>2. </a:t>
            </a:r>
            <a:r>
              <a:rPr lang="en-US" sz="1600" dirty="0" smtClean="0">
                <a:solidFill>
                  <a:srgbClr val="002060"/>
                </a:solidFill>
              </a:rPr>
              <a:t>Peaks</a:t>
            </a:r>
          </a:p>
          <a:p>
            <a:pPr marL="573088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Intensity include background</a:t>
            </a:r>
          </a:p>
          <a:p>
            <a:pPr marL="573088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Intensity exclude background</a:t>
            </a:r>
          </a:p>
          <a:p>
            <a:pPr marL="573088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Intensity ratio of two peaks</a:t>
            </a:r>
          </a:p>
          <a:p>
            <a:pPr marL="573088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Total power (area) of a peak</a:t>
            </a:r>
            <a:endParaRPr lang="en-US" sz="1600" dirty="0">
              <a:solidFill>
                <a:srgbClr val="002060"/>
              </a:solidFill>
            </a:endParaRPr>
          </a:p>
          <a:p>
            <a:pPr marL="231775" indent="-231775">
              <a:spcBef>
                <a:spcPts val="600"/>
              </a:spcBef>
            </a:pPr>
            <a:r>
              <a:rPr lang="en-US" sz="1600" dirty="0" smtClean="0">
                <a:solidFill>
                  <a:srgbClr val="002060"/>
                </a:solidFill>
              </a:rPr>
              <a:t>3. Noise level (at where no peak)</a:t>
            </a:r>
          </a:p>
          <a:p>
            <a:pPr marL="231775" indent="-231775">
              <a:spcBef>
                <a:spcPts val="600"/>
              </a:spcBef>
            </a:pPr>
            <a:r>
              <a:rPr lang="en-US" sz="1600" dirty="0" smtClean="0">
                <a:solidFill>
                  <a:srgbClr val="002060"/>
                </a:solidFill>
              </a:rPr>
              <a:t>4. </a:t>
            </a:r>
            <a:r>
              <a:rPr lang="en-US" sz="1600" dirty="0">
                <a:solidFill>
                  <a:srgbClr val="002060"/>
                </a:solidFill>
              </a:rPr>
              <a:t>Spectrum stability (FFT on </a:t>
            </a:r>
            <a:r>
              <a:rPr lang="en-US" sz="1600" dirty="0" smtClean="0">
                <a:solidFill>
                  <a:srgbClr val="002060"/>
                </a:solidFill>
              </a:rPr>
              <a:t>different sections </a:t>
            </a:r>
            <a:r>
              <a:rPr lang="en-US" sz="1600" dirty="0">
                <a:solidFill>
                  <a:srgbClr val="002060"/>
                </a:solidFill>
              </a:rPr>
              <a:t>of the time series</a:t>
            </a:r>
            <a:r>
              <a:rPr lang="en-US" sz="1600" dirty="0" smtClean="0">
                <a:solidFill>
                  <a:srgbClr val="002060"/>
                </a:solidFill>
              </a:rPr>
              <a:t>)</a:t>
            </a:r>
          </a:p>
          <a:p>
            <a:pPr marL="231775" indent="-231775">
              <a:spcBef>
                <a:spcPts val="600"/>
              </a:spcBef>
            </a:pPr>
            <a:r>
              <a:rPr lang="en-US" sz="1600" dirty="0" smtClean="0">
                <a:solidFill>
                  <a:srgbClr val="002060"/>
                </a:solidFill>
              </a:rPr>
              <a:t>5. Could apply smoothing </a:t>
            </a:r>
            <a:r>
              <a:rPr lang="en-US" sz="1600" dirty="0">
                <a:solidFill>
                  <a:srgbClr val="002060"/>
                </a:solidFill>
              </a:rPr>
              <a:t>(</a:t>
            </a:r>
            <a:r>
              <a:rPr lang="en-US" sz="1600" dirty="0" smtClean="0">
                <a:solidFill>
                  <a:srgbClr val="002060"/>
                </a:solidFill>
              </a:rPr>
              <a:t>moving average) on the curves</a:t>
            </a: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24" y="1287290"/>
            <a:ext cx="4379976" cy="234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67700" y="2548235"/>
            <a:ext cx="68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Overall level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27746" y="2199914"/>
            <a:ext cx="685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</a:t>
            </a:r>
            <a:r>
              <a:rPr lang="en-US" sz="1200" dirty="0" smtClean="0">
                <a:solidFill>
                  <a:srgbClr val="FF0000"/>
                </a:solidFill>
              </a:rPr>
              <a:t>eak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382000" y="2985372"/>
            <a:ext cx="0" cy="1769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315200" y="2451972"/>
            <a:ext cx="0" cy="1769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57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Engineering – Selecting Features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671715"/>
            <a:ext cx="2634235" cy="265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817260"/>
            <a:ext cx="2627776" cy="2509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1933134"/>
            <a:ext cx="2667000" cy="3393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61861" y="1485900"/>
            <a:ext cx="1548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Importance Ranking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848600" y="1762899"/>
            <a:ext cx="0" cy="1702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382000" y="1790700"/>
            <a:ext cx="0" cy="1702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57200" y="936129"/>
            <a:ext cx="537097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It is important to select </a:t>
            </a:r>
            <a:r>
              <a:rPr lang="en-US" sz="1400" dirty="0">
                <a:solidFill>
                  <a:srgbClr val="002060"/>
                </a:solidFill>
              </a:rPr>
              <a:t>only </a:t>
            </a:r>
            <a:r>
              <a:rPr lang="en-US" sz="1400" dirty="0" smtClean="0">
                <a:solidFill>
                  <a:srgbClr val="002060"/>
                </a:solidFill>
              </a:rPr>
              <a:t>the significant features.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Remove features which are </a:t>
            </a:r>
            <a:r>
              <a:rPr lang="en-US" sz="1400" dirty="0" smtClean="0">
                <a:solidFill>
                  <a:srgbClr val="002060"/>
                </a:solidFill>
              </a:rPr>
              <a:t>lest </a:t>
            </a:r>
            <a:r>
              <a:rPr lang="en-US" sz="1400" dirty="0">
                <a:solidFill>
                  <a:srgbClr val="002060"/>
                </a:solidFill>
              </a:rPr>
              <a:t>significant </a:t>
            </a:r>
            <a:r>
              <a:rPr lang="en-US" sz="1400" dirty="0" smtClean="0">
                <a:solidFill>
                  <a:srgbClr val="002060"/>
                </a:solidFill>
              </a:rPr>
              <a:t>based on </a:t>
            </a:r>
            <a:r>
              <a:rPr lang="en-US" sz="1400" dirty="0" err="1" smtClean="0">
                <a:solidFill>
                  <a:srgbClr val="002060"/>
                </a:solidFill>
              </a:rPr>
              <a:t>random_forest’s</a:t>
            </a:r>
            <a:r>
              <a:rPr lang="en-US" sz="1400" dirty="0" smtClean="0">
                <a:solidFill>
                  <a:srgbClr val="002060"/>
                </a:solidFill>
              </a:rPr>
              <a:t> '</a:t>
            </a:r>
            <a:r>
              <a:rPr lang="en-US" sz="1400" dirty="0" err="1" smtClean="0">
                <a:solidFill>
                  <a:srgbClr val="002060"/>
                </a:solidFill>
              </a:rPr>
              <a:t>classifier.feature_importances</a:t>
            </a:r>
            <a:r>
              <a:rPr lang="en-US" sz="1400" dirty="0">
                <a:solidFill>
                  <a:srgbClr val="002060"/>
                </a:solidFill>
              </a:rPr>
              <a:t>_'. </a:t>
            </a:r>
            <a:endParaRPr lang="en-US" sz="1400" dirty="0" smtClean="0">
              <a:solidFill>
                <a:srgbClr val="002060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Finally, </a:t>
            </a:r>
            <a:r>
              <a:rPr lang="en-US" sz="1400" dirty="0">
                <a:solidFill>
                  <a:srgbClr val="002060"/>
                </a:solidFill>
              </a:rPr>
              <a:t>optimized based on model performance</a:t>
            </a:r>
            <a:r>
              <a:rPr lang="en-US" sz="1400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AUC type of features are the most significant.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Here shown an example.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4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9208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and Discussions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876301"/>
            <a:ext cx="4248150" cy="2189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417831"/>
            <a:ext cx="4248150" cy="2127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33900" y="599301"/>
            <a:ext cx="37208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Case1 – use AUC features only. Overall accuracy: </a:t>
            </a:r>
            <a:r>
              <a:rPr lang="en-US" sz="1100" b="1" dirty="0" smtClean="0"/>
              <a:t>75.1%</a:t>
            </a:r>
            <a:endParaRPr lang="en-US" sz="11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33899" y="3147112"/>
            <a:ext cx="43604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Case2 – use AUC and some peak features. Overall accuracy: </a:t>
            </a:r>
            <a:r>
              <a:rPr lang="en-US" sz="1100" b="1" dirty="0" smtClean="0"/>
              <a:t>77.8%</a:t>
            </a:r>
            <a:endParaRPr lang="en-US" sz="11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028700"/>
            <a:ext cx="3962400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A Random Forest model is used for prediction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Set </a:t>
            </a:r>
            <a:r>
              <a:rPr lang="en-US" sz="1600" dirty="0" err="1" smtClean="0">
                <a:solidFill>
                  <a:srgbClr val="002060"/>
                </a:solidFill>
              </a:rPr>
              <a:t>class_weight</a:t>
            </a:r>
            <a:r>
              <a:rPr lang="en-US" sz="1600" dirty="0" smtClean="0">
                <a:solidFill>
                  <a:srgbClr val="002060"/>
                </a:solidFill>
              </a:rPr>
              <a:t> = 'balanced</a:t>
            </a:r>
            <a:r>
              <a:rPr lang="en-US" sz="1600" dirty="0">
                <a:solidFill>
                  <a:srgbClr val="002060"/>
                </a:solidFill>
              </a:rPr>
              <a:t>' </a:t>
            </a:r>
            <a:endParaRPr lang="en-US" sz="1600" dirty="0" smtClean="0">
              <a:solidFill>
                <a:srgbClr val="002060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Here shown two examples: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In Case1, only </a:t>
            </a:r>
            <a:r>
              <a:rPr lang="en-US" sz="1600" dirty="0" err="1" smtClean="0">
                <a:solidFill>
                  <a:srgbClr val="002060"/>
                </a:solidFill>
              </a:rPr>
              <a:t>area_under_curve</a:t>
            </a:r>
            <a:r>
              <a:rPr lang="en-US" sz="1600" dirty="0" smtClean="0">
                <a:solidFill>
                  <a:srgbClr val="002060"/>
                </a:solidFill>
              </a:rPr>
              <a:t> (AUC) type of features are selected. Overall accuracy is 75.1%.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In Case2, AUC and peak types of features are selected, overall accuracy improves to 77.8%, and the two worst sensitivity measures also improved.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Results of this very simple model ranks in top 5% of this competition.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624639"/>
      </p:ext>
    </p:extLst>
  </p:cSld>
  <p:clrMapOvr>
    <a:masterClrMapping/>
  </p:clrMapOvr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2940</TotalTime>
  <Words>1026</Words>
  <Application>Microsoft Office PowerPoint</Application>
  <PresentationFormat>On-screen Show (16:10)</PresentationFormat>
  <Paragraphs>105</Paragraphs>
  <Slides>28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Slipstream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Yongchang Feng</dc:creator>
  <cp:lastModifiedBy>Yongchang Feng</cp:lastModifiedBy>
  <cp:revision>46</cp:revision>
  <dcterms:created xsi:type="dcterms:W3CDTF">2019-04-14T21:11:17Z</dcterms:created>
  <dcterms:modified xsi:type="dcterms:W3CDTF">2020-08-14T22:42:16Z</dcterms:modified>
</cp:coreProperties>
</file>